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08" r:id="rId2"/>
  </p:sldMasterIdLst>
  <p:notesMasterIdLst>
    <p:notesMasterId r:id="rId63"/>
  </p:notesMasterIdLst>
  <p:sldIdLst>
    <p:sldId id="256" r:id="rId3"/>
    <p:sldId id="335" r:id="rId4"/>
    <p:sldId id="260" r:id="rId5"/>
    <p:sldId id="259" r:id="rId6"/>
    <p:sldId id="370" r:id="rId7"/>
    <p:sldId id="275" r:id="rId8"/>
    <p:sldId id="359" r:id="rId9"/>
    <p:sldId id="350" r:id="rId10"/>
    <p:sldId id="355" r:id="rId11"/>
    <p:sldId id="356" r:id="rId12"/>
    <p:sldId id="357" r:id="rId13"/>
    <p:sldId id="358" r:id="rId14"/>
    <p:sldId id="401" r:id="rId15"/>
    <p:sldId id="402" r:id="rId16"/>
    <p:sldId id="353" r:id="rId17"/>
    <p:sldId id="388" r:id="rId18"/>
    <p:sldId id="389" r:id="rId19"/>
    <p:sldId id="360" r:id="rId20"/>
    <p:sldId id="363" r:id="rId21"/>
    <p:sldId id="364" r:id="rId22"/>
    <p:sldId id="365" r:id="rId23"/>
    <p:sldId id="366" r:id="rId24"/>
    <p:sldId id="368" r:id="rId25"/>
    <p:sldId id="354" r:id="rId26"/>
    <p:sldId id="374" r:id="rId27"/>
    <p:sldId id="307" r:id="rId28"/>
    <p:sldId id="308" r:id="rId29"/>
    <p:sldId id="372" r:id="rId30"/>
    <p:sldId id="373" r:id="rId31"/>
    <p:sldId id="375" r:id="rId32"/>
    <p:sldId id="376" r:id="rId33"/>
    <p:sldId id="328" r:id="rId34"/>
    <p:sldId id="329" r:id="rId35"/>
    <p:sldId id="394" r:id="rId36"/>
    <p:sldId id="395" r:id="rId37"/>
    <p:sldId id="280" r:id="rId38"/>
    <p:sldId id="331" r:id="rId39"/>
    <p:sldId id="332" r:id="rId40"/>
    <p:sldId id="377" r:id="rId41"/>
    <p:sldId id="378" r:id="rId42"/>
    <p:sldId id="385" r:id="rId43"/>
    <p:sldId id="386" r:id="rId44"/>
    <p:sldId id="390" r:id="rId45"/>
    <p:sldId id="391" r:id="rId46"/>
    <p:sldId id="379" r:id="rId47"/>
    <p:sldId id="380" r:id="rId48"/>
    <p:sldId id="381" r:id="rId49"/>
    <p:sldId id="382" r:id="rId50"/>
    <p:sldId id="392" r:id="rId51"/>
    <p:sldId id="393" r:id="rId52"/>
    <p:sldId id="383" r:id="rId53"/>
    <p:sldId id="336" r:id="rId54"/>
    <p:sldId id="292" r:id="rId55"/>
    <p:sldId id="293" r:id="rId56"/>
    <p:sldId id="270" r:id="rId57"/>
    <p:sldId id="294" r:id="rId58"/>
    <p:sldId id="295" r:id="rId59"/>
    <p:sldId id="387" r:id="rId60"/>
    <p:sldId id="271" r:id="rId61"/>
    <p:sldId id="337" r:id="rId6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79"/>
    <p:restoredTop sz="93059"/>
  </p:normalViewPr>
  <p:slideViewPr>
    <p:cSldViewPr>
      <p:cViewPr varScale="1">
        <p:scale>
          <a:sx n="59" d="100"/>
          <a:sy n="59" d="100"/>
        </p:scale>
        <p:origin x="1528"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notesMaster" Target="notesMasters/notesMaster1.xml"/><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753CF7E-2449-471E-B91D-F244BAF9C200}" type="datetimeFigureOut">
              <a:rPr lang="en-US" smtClean="0"/>
              <a:pPr/>
              <a:t>8/31/16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2597DF3-F5B9-41A9-9AB4-127FF1E5BBCA}" type="slidenum">
              <a:rPr lang="en-US" smtClean="0"/>
              <a:pPr/>
              <a:t>‹#›</a:t>
            </a:fld>
            <a:endParaRPr lang="en-US"/>
          </a:p>
        </p:txBody>
      </p:sp>
    </p:spTree>
    <p:extLst>
      <p:ext uri="{BB962C8B-B14F-4D97-AF65-F5344CB8AC3E}">
        <p14:creationId xmlns:p14="http://schemas.microsoft.com/office/powerpoint/2010/main" val="1516062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p:spPr>
        <p:txBody>
          <a:bodyPr/>
          <a:lstStyle/>
          <a:p>
            <a:r>
              <a:rPr lang="en-US" smtClean="0">
                <a:latin typeface="Arial" pitchFamily="34" charset="0"/>
              </a:rPr>
              <a:t>The Code of ethics is quite clear on the issue of confidentiality….and having said that….so is the license law of your state.  The problem of course is that is probably the most violated of all of the fiduciary/statutory duties!  Agents talk!...and now they tweet, and they facebook, and they text and heavens knows what else.  What they probably don’t know is that everything they say electronically can be caused to be admissable in a court of law.  Recently for an expert witness case I was doing the other side wanted me to relinquish all of the emails that I had between the defendant and myself. Fortunately…there weren’t any…since I don’t have contact with the client/defendant.  But the agent who is in constant contact with the clients has emails and other electronic communications that indeed are searchable and can –due to the Dec 2006 amendments to the Federal Rules of Civil Procedure act…now allows discovery of electronically sotred information (ESI).  Mindul of new and emerging technologies, the court intends ESI to cover all current types of computer based information plus future technology developments as well…..it of course now covers, email messges, attachments, IM cht, text messages, blog posts, history of we surfing, backup tapes, voice mail and all of forms of created , acquired, retained and archived data….which is subject to discovery in civil lawsuits.  That would include information stored in the brokerage computer as well.  So imagine an agent on a social media site….discussing the events of the day…like this one!</a:t>
            </a:r>
          </a:p>
        </p:txBody>
      </p:sp>
      <p:sp>
        <p:nvSpPr>
          <p:cNvPr id="72708" name="Slide Number Placeholder 3"/>
          <p:cNvSpPr>
            <a:spLocks noGrp="1"/>
          </p:cNvSpPr>
          <p:nvPr>
            <p:ph type="sldNum" sz="quarter" idx="5"/>
          </p:nvPr>
        </p:nvSpPr>
        <p:spPr>
          <a:noFill/>
        </p:spPr>
        <p:txBody>
          <a:bodyPr/>
          <a:lstStyle/>
          <a:p>
            <a:fld id="{B97A7199-157B-4F20-95FE-810A56F3EF4C}" type="slidenum">
              <a:rPr lang="en-US" smtClean="0">
                <a:latin typeface="Arial" pitchFamily="34" charset="0"/>
              </a:rPr>
              <a:pPr/>
              <a:t>6</a:t>
            </a:fld>
            <a:endParaRPr lang="en-US" smtClean="0">
              <a:latin typeface="Arial" pitchFamily="34" charset="0"/>
            </a:endParaRPr>
          </a:p>
        </p:txBody>
      </p:sp>
    </p:spTree>
    <p:extLst>
      <p:ext uri="{BB962C8B-B14F-4D97-AF65-F5344CB8AC3E}">
        <p14:creationId xmlns:p14="http://schemas.microsoft.com/office/powerpoint/2010/main" val="1447917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 new news…but maybe new to you!  While the old fashion</a:t>
            </a:r>
            <a:r>
              <a:rPr lang="en-US" baseline="0" dirty="0" smtClean="0"/>
              <a:t> file with letters, notes, memos etc were great…today’s file is on someone’s computer, or hard drive.  Most companies are not using</a:t>
            </a:r>
          </a:p>
          <a:p>
            <a:r>
              <a:rPr lang="en-US" baseline="0" dirty="0" smtClean="0"/>
              <a:t>	Title companies are</a:t>
            </a:r>
          </a:p>
          <a:p>
            <a:r>
              <a:rPr lang="en-US" baseline="0" dirty="0" smtClean="0"/>
              <a:t>	why not…..</a:t>
            </a:r>
          </a:p>
          <a:p>
            <a:r>
              <a:rPr lang="en-US" baseline="0" dirty="0" smtClean="0"/>
              <a:t>	How are you guarantee the saving of the info…</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C9427FDC-207A-46DA-9C16-4B543F53C93B}" type="slidenum">
              <a:rPr lang="en-US" smtClean="0"/>
              <a:pPr/>
              <a:t>9</a:t>
            </a:fld>
            <a:endParaRPr lang="en-US"/>
          </a:p>
        </p:txBody>
      </p:sp>
    </p:spTree>
    <p:extLst>
      <p:ext uri="{BB962C8B-B14F-4D97-AF65-F5344CB8AC3E}">
        <p14:creationId xmlns:p14="http://schemas.microsoft.com/office/powerpoint/2010/main" val="2004066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noFill/>
          <a:ln/>
        </p:spPr>
        <p:txBody>
          <a:bodyPr/>
          <a:lstStyle/>
          <a:p>
            <a:r>
              <a:rPr lang="en-US" smtClean="0">
                <a:latin typeface="Arial" pitchFamily="34" charset="0"/>
              </a:rPr>
              <a:t>But today you can go out to any provider of domain name registration and have a hey day.  Long ago someone beat us to CRS.com….and we had to ‘buy’ it back for a pretty penny.  Today that person…because they are a realtor member, would be in violation of article 12.  Because even if they just BOUGHT it and never used it or directed traffic to their website by directing the domain name to their site…the shear ownership creates the problem.  Let me give you some examples from our discussions at the committee this last fall.</a:t>
            </a:r>
          </a:p>
        </p:txBody>
      </p:sp>
      <p:sp>
        <p:nvSpPr>
          <p:cNvPr id="67588" name="Slide Number Placeholder 3"/>
          <p:cNvSpPr>
            <a:spLocks noGrp="1"/>
          </p:cNvSpPr>
          <p:nvPr>
            <p:ph type="sldNum" sz="quarter" idx="5"/>
          </p:nvPr>
        </p:nvSpPr>
        <p:spPr>
          <a:noFill/>
        </p:spPr>
        <p:txBody>
          <a:bodyPr/>
          <a:lstStyle/>
          <a:p>
            <a:fld id="{455C4294-92B2-4F83-9793-DFBE319F1FEB}" type="slidenum">
              <a:rPr lang="en-US" smtClean="0">
                <a:latin typeface="Arial" pitchFamily="34" charset="0"/>
              </a:rPr>
              <a:pPr/>
              <a:t>21</a:t>
            </a:fld>
            <a:endParaRPr lang="en-US" smtClean="0">
              <a:latin typeface="Arial" pitchFamily="34" charset="0"/>
            </a:endParaRPr>
          </a:p>
        </p:txBody>
      </p:sp>
    </p:spTree>
    <p:extLst>
      <p:ext uri="{BB962C8B-B14F-4D97-AF65-F5344CB8AC3E}">
        <p14:creationId xmlns:p14="http://schemas.microsoft.com/office/powerpoint/2010/main" val="1219675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p:spPr>
        <p:txBody>
          <a:bodyPr/>
          <a:lstStyle/>
          <a:p>
            <a:r>
              <a:rPr lang="en-US" smtClean="0">
                <a:latin typeface="Arial" pitchFamily="34" charset="0"/>
              </a:rPr>
              <a:t>What you see here appears to be an MLS where you can search by counties and MLS numbers….but this is an individual real estate agent.</a:t>
            </a:r>
          </a:p>
        </p:txBody>
      </p:sp>
      <p:sp>
        <p:nvSpPr>
          <p:cNvPr id="70660" name="Slide Number Placeholder 3"/>
          <p:cNvSpPr>
            <a:spLocks noGrp="1"/>
          </p:cNvSpPr>
          <p:nvPr>
            <p:ph type="sldNum" sz="quarter" idx="5"/>
          </p:nvPr>
        </p:nvSpPr>
        <p:spPr>
          <a:noFill/>
        </p:spPr>
        <p:txBody>
          <a:bodyPr/>
          <a:lstStyle/>
          <a:p>
            <a:fld id="{C7E72777-9774-4406-A374-5F3D49AC8A19}" type="slidenum">
              <a:rPr lang="en-US" smtClean="0">
                <a:latin typeface="Arial" pitchFamily="34" charset="0"/>
              </a:rPr>
              <a:pPr/>
              <a:t>22</a:t>
            </a:fld>
            <a:endParaRPr lang="en-US" smtClean="0">
              <a:latin typeface="Arial" pitchFamily="34" charset="0"/>
            </a:endParaRPr>
          </a:p>
        </p:txBody>
      </p:sp>
    </p:spTree>
    <p:extLst>
      <p:ext uri="{BB962C8B-B14F-4D97-AF65-F5344CB8AC3E}">
        <p14:creationId xmlns:p14="http://schemas.microsoft.com/office/powerpoint/2010/main" val="1354516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47107" name="Notes Placeholder 2"/>
          <p:cNvSpPr>
            <a:spLocks noGrp="1"/>
          </p:cNvSpPr>
          <p:nvPr>
            <p:ph type="body" idx="1"/>
          </p:nvPr>
        </p:nvSpPr>
        <p:spPr>
          <a:noFill/>
          <a:ln/>
        </p:spPr>
        <p:txBody>
          <a:bodyPr/>
          <a:lstStyle/>
          <a:p>
            <a:r>
              <a:rPr lang="en-US" smtClean="0"/>
              <a:t>Blogging  became a fast hit with realtors.  It was a way to promote a city, a neighborhood, yourself…how and when to buy…when to sell…market conditions, etc!  Well the probably with blogging is that it is normally ‘your opinion’…so when that opinion turns out to be wrong, then what you have is the potential for a lawsuit and shown by thiese articles.</a:t>
            </a:r>
          </a:p>
          <a:p>
            <a:endParaRPr lang="en-US" smtClean="0"/>
          </a:p>
        </p:txBody>
      </p:sp>
      <p:sp>
        <p:nvSpPr>
          <p:cNvPr id="47108" name="Slide Number Placeholder 3"/>
          <p:cNvSpPr>
            <a:spLocks noGrp="1"/>
          </p:cNvSpPr>
          <p:nvPr>
            <p:ph type="sldNum" sz="quarter" idx="5"/>
          </p:nvPr>
        </p:nvSpPr>
        <p:spPr>
          <a:noFill/>
        </p:spPr>
        <p:txBody>
          <a:bodyPr/>
          <a:lstStyle/>
          <a:p>
            <a:fld id="{F4006364-7612-44D4-AD26-F138B25611F2}" type="slidenum">
              <a:rPr lang="en-US" smtClean="0"/>
              <a:pPr/>
              <a:t>37</a:t>
            </a:fld>
            <a:endParaRPr lang="en-US" smtClean="0"/>
          </a:p>
        </p:txBody>
      </p:sp>
    </p:spTree>
    <p:extLst>
      <p:ext uri="{BB962C8B-B14F-4D97-AF65-F5344CB8AC3E}">
        <p14:creationId xmlns:p14="http://schemas.microsoft.com/office/powerpoint/2010/main" val="2027132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fld id="{E49F0218-EF83-FB44-86C9-2FA0677F2D33}" type="slidenum">
              <a:rPr lang="en-US"/>
              <a:pPr/>
              <a:t>52</a:t>
            </a:fld>
            <a:endParaRPr lang="en-US"/>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79581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p:spPr>
        <p:txBody>
          <a:bodyPr/>
          <a:lstStyle/>
          <a:p>
            <a:r>
              <a:rPr lang="en-US" smtClean="0">
                <a:latin typeface="Arial" pitchFamily="34" charset="0"/>
              </a:rPr>
              <a:t>This past May the NAR board of directors approved several motions from the Professional standards committee….here is one that should be interesting to monitor….the underlined words are the additions to the existing SOP&gt;  READ IT!  Then look at the follow up to this SOP</a:t>
            </a:r>
          </a:p>
        </p:txBody>
      </p:sp>
      <p:sp>
        <p:nvSpPr>
          <p:cNvPr id="76804" name="Slide Number Placeholder 3"/>
          <p:cNvSpPr>
            <a:spLocks noGrp="1"/>
          </p:cNvSpPr>
          <p:nvPr>
            <p:ph type="sldNum" sz="quarter" idx="5"/>
          </p:nvPr>
        </p:nvSpPr>
        <p:spPr>
          <a:noFill/>
        </p:spPr>
        <p:txBody>
          <a:bodyPr/>
          <a:lstStyle/>
          <a:p>
            <a:fld id="{5E701617-7B48-451D-AE7A-CC6D62ED42FF}" type="slidenum">
              <a:rPr lang="en-US" smtClean="0">
                <a:latin typeface="Arial" pitchFamily="34" charset="0"/>
              </a:rPr>
              <a:pPr/>
              <a:t>53</a:t>
            </a:fld>
            <a:endParaRPr lang="en-US" smtClean="0">
              <a:latin typeface="Arial" pitchFamily="34" charset="0"/>
            </a:endParaRPr>
          </a:p>
        </p:txBody>
      </p:sp>
    </p:spTree>
    <p:extLst>
      <p:ext uri="{BB962C8B-B14F-4D97-AF65-F5344CB8AC3E}">
        <p14:creationId xmlns:p14="http://schemas.microsoft.com/office/powerpoint/2010/main" val="1020049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ln/>
        </p:spPr>
      </p:sp>
      <p:sp>
        <p:nvSpPr>
          <p:cNvPr id="77827" name="Notes Placeholder 2"/>
          <p:cNvSpPr>
            <a:spLocks noGrp="1"/>
          </p:cNvSpPr>
          <p:nvPr>
            <p:ph type="body" idx="1"/>
          </p:nvPr>
        </p:nvSpPr>
        <p:spPr>
          <a:noFill/>
          <a:ln/>
        </p:spPr>
        <p:txBody>
          <a:bodyPr/>
          <a:lstStyle/>
          <a:p>
            <a:r>
              <a:rPr lang="en-US" smtClean="0">
                <a:latin typeface="Arial" pitchFamily="34" charset="0"/>
              </a:rPr>
              <a:t>Consider the blogging world when referring to these two new provisions.  Consider also listing presentations and how the conversations turn into trying to beat the competition.  Freedom of speech can be blown out the window when you consider the Code of Ethics…..let’s take a look at an example!</a:t>
            </a:r>
          </a:p>
        </p:txBody>
      </p:sp>
      <p:sp>
        <p:nvSpPr>
          <p:cNvPr id="77828" name="Slide Number Placeholder 3"/>
          <p:cNvSpPr>
            <a:spLocks noGrp="1"/>
          </p:cNvSpPr>
          <p:nvPr>
            <p:ph type="sldNum" sz="quarter" idx="5"/>
          </p:nvPr>
        </p:nvSpPr>
        <p:spPr>
          <a:noFill/>
        </p:spPr>
        <p:txBody>
          <a:bodyPr/>
          <a:lstStyle/>
          <a:p>
            <a:fld id="{2ED29117-2A2F-4A36-9586-E70BAD0E6FAC}" type="slidenum">
              <a:rPr lang="en-US" smtClean="0">
                <a:latin typeface="Arial" pitchFamily="34" charset="0"/>
              </a:rPr>
              <a:pPr/>
              <a:t>54</a:t>
            </a:fld>
            <a:endParaRPr lang="en-US" smtClean="0">
              <a:latin typeface="Arial" pitchFamily="34" charset="0"/>
            </a:endParaRPr>
          </a:p>
        </p:txBody>
      </p:sp>
    </p:spTree>
    <p:extLst>
      <p:ext uri="{BB962C8B-B14F-4D97-AF65-F5344CB8AC3E}">
        <p14:creationId xmlns:p14="http://schemas.microsoft.com/office/powerpoint/2010/main" val="603656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8BA3F15-9B9A-483C-AB42-4F958A8CFF63}" type="datetimeFigureOut">
              <a:rPr lang="en-US" smtClean="0"/>
              <a:pPr/>
              <a:t>8/31/16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8499C0-85B4-47DE-BCBD-FA25AB28DEC4}"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BA3F15-9B9A-483C-AB42-4F958A8CFF63}" type="datetimeFigureOut">
              <a:rPr lang="en-US" smtClean="0"/>
              <a:pPr/>
              <a:t>8/31/16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8499C0-85B4-47DE-BCBD-FA25AB28DEC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8BA3F15-9B9A-483C-AB42-4F958A8CFF63}" type="datetimeFigureOut">
              <a:rPr lang="en-US" smtClean="0"/>
              <a:pPr/>
              <a:t>8/31/16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8499C0-85B4-47DE-BCBD-FA25AB28DEC4}"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8BA3F15-9B9A-483C-AB42-4F958A8CFF63}" type="datetimeFigureOut">
              <a:rPr lang="en-US" smtClean="0"/>
              <a:pPr/>
              <a:t>8/31/16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8499C0-85B4-47DE-BCBD-FA25AB28DEC4}"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BA3F15-9B9A-483C-AB42-4F958A8CFF63}" type="datetimeFigureOut">
              <a:rPr lang="en-US" smtClean="0"/>
              <a:pPr/>
              <a:t>8/31/16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8499C0-85B4-47DE-BCBD-FA25AB28DEC4}"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8BA3F15-9B9A-483C-AB42-4F958A8CFF63}" type="datetimeFigureOut">
              <a:rPr lang="en-US" smtClean="0"/>
              <a:pPr/>
              <a:t>8/31/16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8499C0-85B4-47DE-BCBD-FA25AB28DEC4}"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8BA3F15-9B9A-483C-AB42-4F958A8CFF63}" type="datetimeFigureOut">
              <a:rPr lang="en-US" smtClean="0"/>
              <a:pPr/>
              <a:t>8/31/16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8499C0-85B4-47DE-BCBD-FA25AB28DEC4}"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8BA3F15-9B9A-483C-AB42-4F958A8CFF63}" type="datetimeFigureOut">
              <a:rPr lang="en-US" smtClean="0"/>
              <a:pPr/>
              <a:t>8/31/16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68499C0-85B4-47DE-BCBD-FA25AB28DEC4}"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8BA3F15-9B9A-483C-AB42-4F958A8CFF63}" type="datetimeFigureOut">
              <a:rPr lang="en-US" smtClean="0"/>
              <a:pPr/>
              <a:t>8/31/16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8499C0-85B4-47DE-BCBD-FA25AB28DEC4}"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BA3F15-9B9A-483C-AB42-4F958A8CFF63}" type="datetimeFigureOut">
              <a:rPr lang="en-US" smtClean="0"/>
              <a:pPr/>
              <a:t>8/31/16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68499C0-85B4-47DE-BCBD-FA25AB28DEC4}"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8BA3F15-9B9A-483C-AB42-4F958A8CFF63}" type="datetimeFigureOut">
              <a:rPr lang="en-US" smtClean="0"/>
              <a:pPr/>
              <a:t>8/31/16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8499C0-85B4-47DE-BCBD-FA25AB28DEC4}"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BA3F15-9B9A-483C-AB42-4F958A8CFF63}" type="datetimeFigureOut">
              <a:rPr lang="en-US" smtClean="0"/>
              <a:pPr/>
              <a:t>8/31/16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8499C0-85B4-47DE-BCBD-FA25AB28DEC4}"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8BA3F15-9B9A-483C-AB42-4F958A8CFF63}" type="datetimeFigureOut">
              <a:rPr lang="en-US" smtClean="0"/>
              <a:pPr/>
              <a:t>8/31/16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8499C0-85B4-47DE-BCBD-FA25AB28DEC4}" type="slidenum">
              <a:rPr lang="en-US" smtClean="0"/>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BA3F15-9B9A-483C-AB42-4F958A8CFF63}" type="datetimeFigureOut">
              <a:rPr lang="en-US" smtClean="0"/>
              <a:pPr/>
              <a:t>8/31/16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8499C0-85B4-47DE-BCBD-FA25AB28DEC4}"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8BA3F15-9B9A-483C-AB42-4F958A8CFF63}" type="datetimeFigureOut">
              <a:rPr lang="en-US" smtClean="0"/>
              <a:pPr/>
              <a:t>8/31/16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8499C0-85B4-47DE-BCBD-FA25AB28DEC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8BA3F15-9B9A-483C-AB42-4F958A8CFF63}" type="datetimeFigureOut">
              <a:rPr lang="en-US" smtClean="0"/>
              <a:pPr/>
              <a:t>8/31/16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8499C0-85B4-47DE-BCBD-FA25AB28DEC4}"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8BA3F15-9B9A-483C-AB42-4F958A8CFF63}" type="datetimeFigureOut">
              <a:rPr lang="en-US" smtClean="0"/>
              <a:pPr/>
              <a:t>8/31/16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8499C0-85B4-47DE-BCBD-FA25AB28DEC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8BA3F15-9B9A-483C-AB42-4F958A8CFF63}" type="datetimeFigureOut">
              <a:rPr lang="en-US" smtClean="0"/>
              <a:pPr/>
              <a:t>8/31/16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68499C0-85B4-47DE-BCBD-FA25AB28DEC4}"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8BA3F15-9B9A-483C-AB42-4F958A8CFF63}" type="datetimeFigureOut">
              <a:rPr lang="en-US" smtClean="0"/>
              <a:pPr/>
              <a:t>8/31/16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8499C0-85B4-47DE-BCBD-FA25AB28DEC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BA3F15-9B9A-483C-AB42-4F958A8CFF63}" type="datetimeFigureOut">
              <a:rPr lang="en-US" smtClean="0"/>
              <a:pPr/>
              <a:t>8/31/16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68499C0-85B4-47DE-BCBD-FA25AB28DEC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8BA3F15-9B9A-483C-AB42-4F958A8CFF63}" type="datetimeFigureOut">
              <a:rPr lang="en-US" smtClean="0"/>
              <a:pPr/>
              <a:t>8/31/16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8499C0-85B4-47DE-BCBD-FA25AB28DEC4}"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8BA3F15-9B9A-483C-AB42-4F958A8CFF63}" type="datetimeFigureOut">
              <a:rPr lang="en-US" smtClean="0"/>
              <a:pPr/>
              <a:t>8/31/16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8499C0-85B4-47DE-BCBD-FA25AB28DEC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38BA3F15-9B9A-483C-AB42-4F958A8CFF63}" type="datetimeFigureOut">
              <a:rPr lang="en-US" smtClean="0"/>
              <a:pPr/>
              <a:t>8/31/16</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368499C0-85B4-47DE-BCBD-FA25AB28DEC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38BA3F15-9B9A-483C-AB42-4F958A8CFF63}" type="datetimeFigureOut">
              <a:rPr lang="en-US" smtClean="0"/>
              <a:pPr/>
              <a:t>8/31/16</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368499C0-85B4-47DE-BCBD-FA25AB28DEC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png"/><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hyperlink" Target="http://www.facebook.com/larryluetke" TargetMode="External"/><Relationship Id="rId4" Type="http://schemas.openxmlformats.org/officeDocument/2006/relationships/hyperlink" Target="http://www.facebook.com/larryluetke/posts/156890770998821" TargetMode="External"/><Relationship Id="rId1" Type="http://schemas.openxmlformats.org/officeDocument/2006/relationships/slideLayout" Target="../slideLayouts/slideLayout13.xml"/><Relationship Id="rId2"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8.png"/><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0.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3.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4.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6.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28.jpeg"/><Relationship Id="rId4" Type="http://schemas.openxmlformats.org/officeDocument/2006/relationships/image" Target="../media/image29.jpeg"/><Relationship Id="rId5" Type="http://schemas.openxmlformats.org/officeDocument/2006/relationships/image" Target="../media/image30.jpeg"/><Relationship Id="rId6" Type="http://schemas.openxmlformats.org/officeDocument/2006/relationships/image" Target="../media/image31.jpeg"/><Relationship Id="rId7" Type="http://schemas.openxmlformats.org/officeDocument/2006/relationships/image" Target="../media/image32.jpeg"/><Relationship Id="rId8" Type="http://schemas.openxmlformats.org/officeDocument/2006/relationships/image" Target="../media/image33.jpeg"/><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5.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8.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9.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image" Target="../media/image41.png"/><Relationship Id="rId1" Type="http://schemas.openxmlformats.org/officeDocument/2006/relationships/tags" Target="../tags/tag1.xml"/><Relationship Id="rId2"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3.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Brokerage in </a:t>
            </a:r>
            <a:r>
              <a:rPr lang="en-US" smtClean="0"/>
              <a:t>a Nutshell</a:t>
            </a:r>
            <a:endParaRPr lang="en-US" dirty="0"/>
          </a:p>
        </p:txBody>
      </p:sp>
      <p:sp>
        <p:nvSpPr>
          <p:cNvPr id="3" name="Subtitle 2"/>
          <p:cNvSpPr>
            <a:spLocks noGrp="1"/>
          </p:cNvSpPr>
          <p:nvPr>
            <p:ph type="subTitle" idx="1"/>
          </p:nvPr>
        </p:nvSpPr>
        <p:spPr>
          <a:xfrm>
            <a:off x="685800" y="3611606"/>
            <a:ext cx="7772400" cy="2255793"/>
          </a:xfrm>
        </p:spPr>
        <p:txBody>
          <a:bodyPr>
            <a:normAutofit/>
          </a:bodyPr>
          <a:lstStyle/>
          <a:p>
            <a:pPr algn="ctr"/>
            <a:r>
              <a:rPr lang="en-US" dirty="0" smtClean="0"/>
              <a:t>Marcie Roggow, </a:t>
            </a:r>
            <a:r>
              <a:rPr lang="en-US" sz="1400" dirty="0" smtClean="0"/>
              <a:t>ABR/M, CCIM, CRB, CRS, DREI, GRI</a:t>
            </a:r>
            <a:r>
              <a:rPr lang="en-US" sz="1400" smtClean="0"/>
              <a:t>, </a:t>
            </a:r>
            <a:r>
              <a:rPr lang="en-US" sz="1400" smtClean="0"/>
              <a:t>SRS</a:t>
            </a:r>
            <a:endParaRPr lang="en-US" sz="1400"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33400" y="838200"/>
            <a:ext cx="8305800" cy="715963"/>
          </a:xfrm>
        </p:spPr>
        <p:txBody>
          <a:bodyPr>
            <a:normAutofit/>
          </a:bodyPr>
          <a:lstStyle/>
          <a:p>
            <a:r>
              <a:rPr lang="en-US" dirty="0" smtClean="0"/>
              <a:t>ESI Creates the DNA evidence</a:t>
            </a:r>
            <a:endParaRPr lang="en-US" dirty="0"/>
          </a:p>
        </p:txBody>
      </p:sp>
      <p:sp>
        <p:nvSpPr>
          <p:cNvPr id="6" name="Content Placeholder 5"/>
          <p:cNvSpPr>
            <a:spLocks noGrp="1"/>
          </p:cNvSpPr>
          <p:nvPr>
            <p:ph idx="1"/>
          </p:nvPr>
        </p:nvSpPr>
        <p:spPr>
          <a:xfrm>
            <a:off x="228600" y="1676400"/>
            <a:ext cx="8534400" cy="4648200"/>
          </a:xfrm>
        </p:spPr>
        <p:txBody>
          <a:bodyPr/>
          <a:lstStyle/>
          <a:p>
            <a:pPr>
              <a:buNone/>
            </a:pPr>
            <a:r>
              <a:rPr lang="en-US" sz="2800" dirty="0" smtClean="0"/>
              <a:t>Anything that is a business record MUST be kept!</a:t>
            </a:r>
          </a:p>
          <a:p>
            <a:r>
              <a:rPr lang="en-US" sz="2000" dirty="0" smtClean="0"/>
              <a:t>Blogs and discussion threads on social sites regarding real estate</a:t>
            </a:r>
          </a:p>
          <a:p>
            <a:r>
              <a:rPr lang="en-US" sz="2000" dirty="0" smtClean="0"/>
              <a:t>Emails</a:t>
            </a:r>
          </a:p>
          <a:p>
            <a:r>
              <a:rPr lang="en-US" sz="2000" dirty="0" smtClean="0"/>
              <a:t>All forms</a:t>
            </a:r>
          </a:p>
          <a:p>
            <a:r>
              <a:rPr lang="en-US" sz="2000" dirty="0" smtClean="0"/>
              <a:t>All communications between brokerages including clients/customers</a:t>
            </a:r>
          </a:p>
          <a:p>
            <a:r>
              <a:rPr lang="en-US" sz="2000" dirty="0" smtClean="0"/>
              <a:t>Text messages, IM, and all attachments</a:t>
            </a:r>
          </a:p>
          <a:p>
            <a:r>
              <a:rPr lang="en-US" sz="2000" dirty="0" smtClean="0"/>
              <a:t>Retention will be according to your state law (statute limitation)</a:t>
            </a:r>
          </a:p>
          <a:p>
            <a:r>
              <a:rPr lang="en-US" sz="2000" dirty="0" smtClean="0"/>
              <a:t>Purging records prior to that time period shall be a direct violation of license law and FRCP.</a:t>
            </a:r>
            <a:endParaRPr lang="en-US" sz="2000" dirty="0"/>
          </a:p>
        </p:txBody>
      </p:sp>
    </p:spTree>
    <p:extLst>
      <p:ext uri="{BB962C8B-B14F-4D97-AF65-F5344CB8AC3E}">
        <p14:creationId xmlns:p14="http://schemas.microsoft.com/office/powerpoint/2010/main" val="35772198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838200"/>
            <a:ext cx="7391400" cy="914400"/>
          </a:xfrm>
        </p:spPr>
        <p:txBody>
          <a:bodyPr>
            <a:normAutofit fontScale="90000"/>
          </a:bodyPr>
          <a:lstStyle/>
          <a:p>
            <a:r>
              <a:rPr lang="en-US" dirty="0" smtClean="0"/>
              <a:t>“Would I retain this information if it were in writing?”</a:t>
            </a:r>
            <a:endParaRPr lang="en-US" dirty="0"/>
          </a:p>
        </p:txBody>
      </p:sp>
      <p:sp>
        <p:nvSpPr>
          <p:cNvPr id="4" name="Content Placeholder 3"/>
          <p:cNvSpPr>
            <a:spLocks noGrp="1"/>
          </p:cNvSpPr>
          <p:nvPr>
            <p:ph sz="half" idx="1"/>
          </p:nvPr>
        </p:nvSpPr>
        <p:spPr>
          <a:xfrm>
            <a:off x="3886200" y="2209800"/>
            <a:ext cx="5029200" cy="4267200"/>
          </a:xfrm>
        </p:spPr>
        <p:txBody>
          <a:bodyPr>
            <a:noAutofit/>
          </a:bodyPr>
          <a:lstStyle/>
          <a:p>
            <a:pPr marL="109728" indent="0">
              <a:buNone/>
            </a:pPr>
            <a:endParaRPr lang="en-US" sz="1800" dirty="0" smtClean="0"/>
          </a:p>
          <a:p>
            <a:r>
              <a:rPr lang="en-US" sz="1800" dirty="0" smtClean="0"/>
              <a:t>Cell phones, text messages, blackberries, whether provided by company or not are  admissible in court!  </a:t>
            </a:r>
          </a:p>
          <a:p>
            <a:r>
              <a:rPr lang="en-US" sz="1800" dirty="0" smtClean="0"/>
              <a:t>What photos are you taking?</a:t>
            </a:r>
          </a:p>
          <a:p>
            <a:r>
              <a:rPr lang="en-US" sz="1800" dirty="0" smtClean="0"/>
              <a:t>What are you uploading to social sites?</a:t>
            </a:r>
          </a:p>
          <a:p>
            <a:r>
              <a:rPr lang="en-US" sz="1800" dirty="0" smtClean="0"/>
              <a:t>Do you have a signature block on your phone for text and email</a:t>
            </a:r>
          </a:p>
          <a:p>
            <a:r>
              <a:rPr lang="en-US" sz="1800" dirty="0" smtClean="0"/>
              <a:t>Email confidentiality….very important. </a:t>
            </a:r>
          </a:p>
          <a:p>
            <a:r>
              <a:rPr lang="en-US" sz="1800" dirty="0" smtClean="0"/>
              <a:t>Are you forwarding this whole thing?</a:t>
            </a:r>
          </a:p>
          <a:p>
            <a:r>
              <a:rPr lang="en-US" sz="1800" dirty="0" smtClean="0"/>
              <a:t>Should this message/text/photo be saved</a:t>
            </a:r>
            <a:endParaRPr lang="en-US" sz="1800" dirty="0"/>
          </a:p>
        </p:txBody>
      </p:sp>
      <p:pic>
        <p:nvPicPr>
          <p:cNvPr id="1027" name="Picture 3" descr="C:\Documents and Settings\Owner.MarciesPC\Local Settings\Temporary Internet Files\Content.IE5\ACBZE8ZN\MPj04422120000[1].jpg"/>
          <p:cNvPicPr>
            <a:picLocks noChangeAspect="1" noChangeArrowheads="1"/>
          </p:cNvPicPr>
          <p:nvPr/>
        </p:nvPicPr>
        <p:blipFill>
          <a:blip r:embed="rId2" cstate="print"/>
          <a:srcRect/>
          <a:stretch>
            <a:fillRect/>
          </a:stretch>
        </p:blipFill>
        <p:spPr bwMode="auto">
          <a:xfrm>
            <a:off x="381000" y="2057400"/>
            <a:ext cx="2997200" cy="4495800"/>
          </a:xfrm>
          <a:prstGeom prst="rect">
            <a:avLst/>
          </a:prstGeom>
          <a:noFill/>
        </p:spPr>
      </p:pic>
    </p:spTree>
    <p:extLst>
      <p:ext uri="{BB962C8B-B14F-4D97-AF65-F5344CB8AC3E}">
        <p14:creationId xmlns:p14="http://schemas.microsoft.com/office/powerpoint/2010/main" val="253167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20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20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20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20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20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20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20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Retention Considerations</a:t>
            </a:r>
            <a:endParaRPr lang="en-US" dirty="0"/>
          </a:p>
        </p:txBody>
      </p:sp>
      <p:sp>
        <p:nvSpPr>
          <p:cNvPr id="3" name="Content Placeholder 2"/>
          <p:cNvSpPr>
            <a:spLocks noGrp="1"/>
          </p:cNvSpPr>
          <p:nvPr>
            <p:ph idx="1"/>
          </p:nvPr>
        </p:nvSpPr>
        <p:spPr>
          <a:xfrm>
            <a:off x="457200" y="1600200"/>
            <a:ext cx="5562600" cy="4800600"/>
          </a:xfrm>
        </p:spPr>
        <p:txBody>
          <a:bodyPr>
            <a:normAutofit/>
          </a:bodyPr>
          <a:lstStyle/>
          <a:p>
            <a:r>
              <a:rPr lang="en-US" dirty="0" smtClean="0"/>
              <a:t>Consider the following related to a retention policy:</a:t>
            </a:r>
          </a:p>
          <a:p>
            <a:pPr lvl="1"/>
            <a:r>
              <a:rPr lang="en-US" dirty="0" smtClean="0"/>
              <a:t>secure executed copies</a:t>
            </a:r>
          </a:p>
          <a:p>
            <a:pPr lvl="1"/>
            <a:r>
              <a:rPr lang="en-US" dirty="0" smtClean="0"/>
              <a:t>use a chronological filing system</a:t>
            </a:r>
          </a:p>
          <a:p>
            <a:pPr lvl="1"/>
            <a:r>
              <a:rPr lang="en-US" dirty="0" smtClean="0"/>
              <a:t>keep separate physical disk records</a:t>
            </a:r>
          </a:p>
          <a:p>
            <a:pPr lvl="1"/>
            <a:r>
              <a:rPr lang="en-US" dirty="0" smtClean="0"/>
              <a:t>be able to convert digital record for delivery</a:t>
            </a:r>
          </a:p>
          <a:p>
            <a:pPr lvl="1"/>
            <a:r>
              <a:rPr lang="en-US" dirty="0" smtClean="0"/>
              <a:t>remove transactional records from collective records</a:t>
            </a:r>
          </a:p>
          <a:p>
            <a:pPr lvl="1"/>
            <a:r>
              <a:rPr lang="en-US" dirty="0" smtClean="0"/>
              <a:t>develop a written policy concerning access to records</a:t>
            </a:r>
          </a:p>
          <a:p>
            <a:pPr lvl="1"/>
            <a:r>
              <a:rPr lang="en-US" dirty="0" smtClean="0"/>
              <a:t>FOR 3 YEARS and maybe longer…</a:t>
            </a:r>
          </a:p>
          <a:p>
            <a:pPr lvl="1"/>
            <a:endParaRPr lang="en-US" dirty="0"/>
          </a:p>
        </p:txBody>
      </p:sp>
      <p:pic>
        <p:nvPicPr>
          <p:cNvPr id="4" name="Picture 3" descr="record_retention_warehouse.jpg"/>
          <p:cNvPicPr>
            <a:picLocks noChangeAspect="1"/>
          </p:cNvPicPr>
          <p:nvPr/>
        </p:nvPicPr>
        <p:blipFill>
          <a:blip r:embed="rId2" cstate="print"/>
          <a:stretch>
            <a:fillRect/>
          </a:stretch>
        </p:blipFill>
        <p:spPr>
          <a:xfrm>
            <a:off x="6096000" y="2667000"/>
            <a:ext cx="3048000" cy="3657600"/>
          </a:xfrm>
          <a:prstGeom prst="rect">
            <a:avLst/>
          </a:prstGeom>
        </p:spPr>
      </p:pic>
    </p:spTree>
    <p:extLst>
      <p:ext uri="{BB962C8B-B14F-4D97-AF65-F5344CB8AC3E}">
        <p14:creationId xmlns:p14="http://schemas.microsoft.com/office/powerpoint/2010/main" val="25392816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 </a:t>
            </a:r>
            <a:r>
              <a:rPr lang="en-US" dirty="0" err="1" smtClean="0"/>
              <a:t>III.Let’s</a:t>
            </a:r>
            <a:r>
              <a:rPr lang="en-US" dirty="0" smtClean="0"/>
              <a:t> Talk Commissions!</a:t>
            </a:r>
            <a:endParaRPr lang="en-US" dirty="0"/>
          </a:p>
        </p:txBody>
      </p:sp>
      <p:pic>
        <p:nvPicPr>
          <p:cNvPr id="4" name="Content Placeholder 3" descr="492b4f5e-003c0-052ec-400cb8e1.jpg"/>
          <p:cNvPicPr>
            <a:picLocks noGrp="1" noChangeAspect="1"/>
          </p:cNvPicPr>
          <p:nvPr>
            <p:ph idx="1"/>
          </p:nvPr>
        </p:nvPicPr>
        <p:blipFill>
          <a:blip r:embed="rId2" cstate="print"/>
          <a:srcRect t="27778" b="27778"/>
          <a:stretch>
            <a:fillRect/>
          </a:stretch>
        </p:blipFill>
        <p:spPr/>
      </p:pic>
    </p:spTree>
    <p:extLst>
      <p:ext uri="{BB962C8B-B14F-4D97-AF65-F5344CB8AC3E}">
        <p14:creationId xmlns:p14="http://schemas.microsoft.com/office/powerpoint/2010/main" val="7696115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Gets the Money…How Much?</a:t>
            </a:r>
            <a:endParaRPr lang="en-US" dirty="0"/>
          </a:p>
        </p:txBody>
      </p:sp>
      <p:pic>
        <p:nvPicPr>
          <p:cNvPr id="4" name="Content Placeholder 3" descr="Screen Shot 2015-12-17 at 8.43.21 PM.png"/>
          <p:cNvPicPr>
            <a:picLocks noGrp="1" noChangeAspect="1"/>
          </p:cNvPicPr>
          <p:nvPr>
            <p:ph idx="1"/>
          </p:nvPr>
        </p:nvPicPr>
        <p:blipFill>
          <a:blip r:embed="rId2">
            <a:extLst>
              <a:ext uri="{28A0092B-C50C-407E-A947-70E740481C1C}">
                <a14:useLocalDpi xmlns:a14="http://schemas.microsoft.com/office/drawing/2010/main" val="0"/>
              </a:ext>
            </a:extLst>
          </a:blip>
          <a:srcRect l="-14009" r="-14009"/>
          <a:stretch>
            <a:fillRect/>
          </a:stretch>
        </p:blipFill>
        <p:spPr/>
      </p:pic>
      <p:pic>
        <p:nvPicPr>
          <p:cNvPr id="5" name="Picture 4" descr="Screen Shot 2015-12-17 at 8.41.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36700"/>
            <a:ext cx="9144000" cy="3776432"/>
          </a:xfrm>
          <a:prstGeom prst="rect">
            <a:avLst/>
          </a:prstGeom>
        </p:spPr>
      </p:pic>
    </p:spTree>
    <p:extLst>
      <p:ext uri="{BB962C8B-B14F-4D97-AF65-F5344CB8AC3E}">
        <p14:creationId xmlns:p14="http://schemas.microsoft.com/office/powerpoint/2010/main" val="1500336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VII.  Advertising Compliance!</a:t>
            </a:r>
            <a:endParaRPr lang="en-US" dirty="0"/>
          </a:p>
        </p:txBody>
      </p:sp>
      <p:sp>
        <p:nvSpPr>
          <p:cNvPr id="4" name="Content Placeholder 2"/>
          <p:cNvSpPr>
            <a:spLocks noGrp="1"/>
          </p:cNvSpPr>
          <p:nvPr>
            <p:ph idx="1"/>
          </p:nvPr>
        </p:nvSpPr>
        <p:spPr/>
        <p:txBody>
          <a:bodyPr>
            <a:normAutofit/>
          </a:bodyPr>
          <a:lstStyle/>
          <a:p>
            <a:r>
              <a:rPr lang="en-US" dirty="0" smtClean="0"/>
              <a:t>Discussion concerns only RELA and Code of Ethics</a:t>
            </a:r>
          </a:p>
          <a:p>
            <a:r>
              <a:rPr lang="en-US" dirty="0" smtClean="0"/>
              <a:t>Brokers are to ensure that each salesperson complies with advertising rules</a:t>
            </a:r>
          </a:p>
          <a:p>
            <a:pPr lvl="1"/>
            <a:r>
              <a:rPr lang="en-US" dirty="0" smtClean="0"/>
              <a:t>broker should be able to demonstrate reasonable measures in place</a:t>
            </a:r>
          </a:p>
          <a:p>
            <a:r>
              <a:rPr lang="en-US" dirty="0" smtClean="0"/>
              <a:t>Broker may wish to consider:</a:t>
            </a:r>
          </a:p>
          <a:p>
            <a:pPr lvl="1"/>
            <a:r>
              <a:rPr lang="en-US" dirty="0" smtClean="0"/>
              <a:t>how salespersons’ advertisements are reviewed and by whom</a:t>
            </a:r>
          </a:p>
          <a:p>
            <a:pPr lvl="1"/>
            <a:r>
              <a:rPr lang="en-US" dirty="0" smtClean="0"/>
              <a:t>periodic education of salespersons</a:t>
            </a:r>
          </a:p>
          <a:p>
            <a:pPr lvl="1"/>
            <a:r>
              <a:rPr lang="en-US" dirty="0" smtClean="0"/>
              <a:t>how to document corrections to Ads</a:t>
            </a:r>
            <a:endParaRPr lang="en-US" dirty="0"/>
          </a:p>
        </p:txBody>
      </p:sp>
    </p:spTree>
    <p:extLst>
      <p:ext uri="{BB962C8B-B14F-4D97-AF65-F5344CB8AC3E}">
        <p14:creationId xmlns:p14="http://schemas.microsoft.com/office/powerpoint/2010/main" val="21273616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r>
              <a:rPr lang="en-US">
                <a:latin typeface="Garamond" charset="0"/>
                <a:ea typeface="ＭＳ Ｐゴシック" charset="0"/>
                <a:cs typeface="ＭＳ Ｐゴシック" charset="0"/>
              </a:rPr>
              <a:t>What’s An Advertisement?</a:t>
            </a:r>
          </a:p>
        </p:txBody>
      </p:sp>
      <p:sp>
        <p:nvSpPr>
          <p:cNvPr id="3" name="Content Placeholder 2"/>
          <p:cNvSpPr>
            <a:spLocks noGrp="1"/>
          </p:cNvSpPr>
          <p:nvPr>
            <p:ph idx="1"/>
          </p:nvPr>
        </p:nvSpPr>
        <p:spPr>
          <a:xfrm>
            <a:off x="489857" y="1524000"/>
            <a:ext cx="8229600" cy="5029200"/>
          </a:xfrm>
        </p:spPr>
        <p:txBody>
          <a:bodyPr>
            <a:normAutofit fontScale="92500" lnSpcReduction="20000"/>
          </a:bodyPr>
          <a:lstStyle/>
          <a:p>
            <a:pPr marL="0" indent="0">
              <a:buFont typeface="Wingdings" charset="0"/>
              <a:buNone/>
              <a:defRPr/>
            </a:pPr>
            <a:r>
              <a:rPr lang="en-US" sz="2400" b="1" i="1" dirty="0"/>
              <a:t>Advertising.</a:t>
            </a:r>
            <a:endParaRPr lang="en-US" sz="2400" dirty="0"/>
          </a:p>
          <a:p>
            <a:pPr marL="0" indent="0">
              <a:buFont typeface="Wingdings" charset="0"/>
              <a:buNone/>
              <a:defRPr/>
            </a:pPr>
            <a:r>
              <a:rPr lang="en-US" sz="2400" dirty="0" smtClean="0"/>
              <a:t>For </a:t>
            </a:r>
            <a:r>
              <a:rPr lang="en-US" sz="2400" dirty="0"/>
              <a:t>the purposes of this section, an "advertisement" is a written or oral statement or communication by or on behalf of a licensee which induces or attempts to induce a member of the public to use the services of the licensee or service provider. The term "advertisement" includes, but is not limited to, all publications, radio or television broadcasts, all electronic media including email, text messages, social networking websites, and the Internet, business stationery, business cards, signs and billboards. The provisions of this section apply to all advertisements by or on behalf of </a:t>
            </a:r>
            <a:r>
              <a:rPr lang="en-US" sz="2400" dirty="0" smtClean="0"/>
              <a:t>a licensee </a:t>
            </a:r>
            <a:r>
              <a:rPr lang="en-US" sz="2400" dirty="0"/>
              <a:t>unless the context of a particular provision indicates that it is intended to apply to a specific form of advertisement.</a:t>
            </a:r>
          </a:p>
          <a:p>
            <a:pPr marL="0" indent="0">
              <a:buFont typeface="Wingdings" charset="0"/>
              <a:buNone/>
              <a:defRPr/>
            </a:pPr>
            <a:r>
              <a:rPr lang="en-US" dirty="0"/>
              <a:t> </a:t>
            </a:r>
          </a:p>
          <a:p>
            <a:pPr>
              <a:defRPr/>
            </a:pPr>
            <a:r>
              <a:rPr lang="en-US" dirty="0"/>
              <a:t> </a:t>
            </a:r>
          </a:p>
          <a:p>
            <a:pPr>
              <a:defRPr/>
            </a:pPr>
            <a:r>
              <a:rPr lang="en-US" dirty="0"/>
              <a:t> </a:t>
            </a:r>
          </a:p>
          <a:p>
            <a:pPr marL="0" indent="0">
              <a:buFont typeface="Wingdings" charset="0"/>
              <a:buNone/>
              <a:defRPr/>
            </a:pPr>
            <a:endParaRPr lang="en-US" dirty="0"/>
          </a:p>
        </p:txBody>
      </p:sp>
    </p:spTree>
    <p:extLst>
      <p:ext uri="{BB962C8B-B14F-4D97-AF65-F5344CB8AC3E}">
        <p14:creationId xmlns:p14="http://schemas.microsoft.com/office/powerpoint/2010/main" val="3679372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r>
              <a:rPr lang="en-US">
                <a:latin typeface="Garamond" charset="0"/>
                <a:ea typeface="ＭＳ Ｐゴシック" charset="0"/>
                <a:cs typeface="ＭＳ Ｐゴシック" charset="0"/>
              </a:rPr>
              <a:t>Advertisement  or  Water Cooler</a:t>
            </a:r>
          </a:p>
        </p:txBody>
      </p:sp>
      <p:pic>
        <p:nvPicPr>
          <p:cNvPr id="22530"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828800"/>
            <a:ext cx="6934200" cy="3733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04070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609600"/>
            <a:ext cx="8229600" cy="1143000"/>
          </a:xfrm>
        </p:spPr>
        <p:txBody>
          <a:bodyPr>
            <a:normAutofit fontScale="90000"/>
          </a:bodyPr>
          <a:lstStyle/>
          <a:p>
            <a:r>
              <a:rPr lang="en-US" dirty="0" smtClean="0"/>
              <a:t> Agent found guilty of failure to disclose company name in all advertisement! </a:t>
            </a:r>
            <a:endParaRPr lang="en-US" dirty="0"/>
          </a:p>
        </p:txBody>
      </p:sp>
      <p:pic>
        <p:nvPicPr>
          <p:cNvPr id="4" name="Picture 1"/>
          <p:cNvPicPr>
            <a:picLocks noGrp="1" noChangeAspect="1" noChangeArrowheads="1"/>
          </p:cNvPicPr>
          <p:nvPr>
            <p:ph idx="1"/>
          </p:nvPr>
        </p:nvPicPr>
        <p:blipFill>
          <a:blip r:embed="rId2" cstate="print"/>
          <a:stretch>
            <a:fillRect/>
          </a:stretch>
        </p:blipFill>
        <p:spPr bwMode="auto">
          <a:xfrm>
            <a:off x="1295400" y="2209800"/>
            <a:ext cx="6524625" cy="3743325"/>
          </a:xfrm>
          <a:prstGeom prst="rect">
            <a:avLst/>
          </a:prstGeom>
          <a:noFill/>
          <a:ln w="9525">
            <a:noFill/>
            <a:miter lim="800000"/>
            <a:headEnd/>
            <a:tailEnd/>
          </a:ln>
          <a:effectLst/>
        </p:spPr>
      </p:pic>
    </p:spTree>
    <p:extLst>
      <p:ext uri="{BB962C8B-B14F-4D97-AF65-F5344CB8AC3E}">
        <p14:creationId xmlns:p14="http://schemas.microsoft.com/office/powerpoint/2010/main" val="28017957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Another great idea!</a:t>
            </a:r>
            <a:endParaRPr lang="en-US" dirty="0"/>
          </a:p>
        </p:txBody>
      </p:sp>
      <p:pic>
        <p:nvPicPr>
          <p:cNvPr id="4" name="Picture 3"/>
          <p:cNvPicPr>
            <a:picLocks noChangeAspect="1"/>
          </p:cNvPicPr>
          <p:nvPr/>
        </p:nvPicPr>
        <p:blipFill>
          <a:blip r:embed="rId2"/>
          <a:stretch>
            <a:fillRect/>
          </a:stretch>
        </p:blipFill>
        <p:spPr>
          <a:xfrm>
            <a:off x="593793" y="1220344"/>
            <a:ext cx="4045125" cy="3612836"/>
          </a:xfrm>
          <a:prstGeom prst="rect">
            <a:avLst/>
          </a:prstGeom>
        </p:spPr>
      </p:pic>
      <p:sp>
        <p:nvSpPr>
          <p:cNvPr id="5" name="TextBox 4"/>
          <p:cNvSpPr txBox="1"/>
          <p:nvPr/>
        </p:nvSpPr>
        <p:spPr>
          <a:xfrm>
            <a:off x="4638918" y="2804233"/>
            <a:ext cx="4251483" cy="2031325"/>
          </a:xfrm>
          <a:prstGeom prst="rect">
            <a:avLst/>
          </a:prstGeom>
          <a:noFill/>
        </p:spPr>
        <p:txBody>
          <a:bodyPr wrap="square" rtlCol="0">
            <a:spAutoFit/>
          </a:bodyPr>
          <a:lstStyle/>
          <a:p>
            <a:r>
              <a:rPr lang="en-US" b="1" dirty="0" smtClean="0">
                <a:hlinkClick r:id="rId3"/>
              </a:rPr>
              <a:t>Larry Luetke</a:t>
            </a:r>
            <a:r>
              <a:rPr lang="en-US" b="1" dirty="0" smtClean="0"/>
              <a:t> Here we go.... 9 open houses this weekend. Come check out Harrisburg today. 5 great properties open in Harrisburg from 11:30 to 5 pm. Stop out. Any questions give me a call or text at 310-8886.</a:t>
            </a:r>
          </a:p>
          <a:p>
            <a:r>
              <a:rPr lang="en-US" smtClean="0">
                <a:hlinkClick r:id="rId4"/>
              </a:rPr>
              <a:t>October 2 at 9:23am</a:t>
            </a:r>
            <a:r>
              <a:rPr lang="en-US" smtClean="0"/>
              <a:t> · Comment · Like</a:t>
            </a:r>
            <a:endParaRPr lang="en-US"/>
          </a:p>
        </p:txBody>
      </p:sp>
    </p:spTree>
    <p:extLst>
      <p:ext uri="{BB962C8B-B14F-4D97-AF65-F5344CB8AC3E}">
        <p14:creationId xmlns:p14="http://schemas.microsoft.com/office/powerpoint/2010/main" val="16828226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see what you think!</a:t>
            </a:r>
            <a:endParaRPr lang="en-US" dirty="0"/>
          </a:p>
        </p:txBody>
      </p:sp>
      <p:pic>
        <p:nvPicPr>
          <p:cNvPr id="4" name="Content Placeholder 3" descr="barcode house.jpg"/>
          <p:cNvPicPr>
            <a:picLocks noGrp="1" noChangeAspect="1"/>
          </p:cNvPicPr>
          <p:nvPr>
            <p:ph idx="1"/>
          </p:nvPr>
        </p:nvPicPr>
        <p:blipFill>
          <a:blip r:embed="rId2"/>
          <a:srcRect t="1194" b="1194"/>
          <a:stretch>
            <a:fillRect/>
          </a:stretch>
        </p:blipFill>
        <p:spPr/>
      </p:pic>
      <p:sp>
        <p:nvSpPr>
          <p:cNvPr id="5" name="Text Placeholder 4"/>
          <p:cNvSpPr>
            <a:spLocks noGrp="1"/>
          </p:cNvSpPr>
          <p:nvPr>
            <p:ph type="body" sz="half" idx="2"/>
          </p:nvPr>
        </p:nvSpPr>
        <p:spPr/>
        <p:txBody>
          <a:bodyPr>
            <a:normAutofit/>
          </a:bodyPr>
          <a:lstStyle/>
          <a:p>
            <a:endParaRPr lang="en-US" dirty="0" smtClean="0"/>
          </a:p>
          <a:p>
            <a:endParaRPr lang="en-US" dirty="0" smtClean="0"/>
          </a:p>
          <a:p>
            <a:r>
              <a:rPr lang="en-US" dirty="0" smtClean="0"/>
              <a:t>At your table list what you think the Top 10 things are that you need to know to operate your real estate business today!</a:t>
            </a:r>
            <a:endParaRPr lang="en-US" dirty="0"/>
          </a:p>
        </p:txBody>
      </p:sp>
    </p:spTree>
    <p:extLst>
      <p:ext uri="{BB962C8B-B14F-4D97-AF65-F5344CB8AC3E}">
        <p14:creationId xmlns:p14="http://schemas.microsoft.com/office/powerpoint/2010/main" val="5685165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 Brokerage company found guilty of violating Article 12 of COE!</a:t>
            </a:r>
            <a:endParaRPr lang="en-US" dirty="0"/>
          </a:p>
        </p:txBody>
      </p:sp>
      <p:sp>
        <p:nvSpPr>
          <p:cNvPr id="4" name="Rectangle 3"/>
          <p:cNvSpPr>
            <a:spLocks noGrp="1" noChangeArrowheads="1"/>
          </p:cNvSpPr>
          <p:nvPr>
            <p:ph idx="1"/>
          </p:nvPr>
        </p:nvSpPr>
        <p:spPr/>
        <p:txBody>
          <a:bodyPr/>
          <a:lstStyle/>
          <a:p>
            <a:pPr eaLnBrk="1" hangingPunct="1">
              <a:buFont typeface="Wingdings" pitchFamily="2" charset="2"/>
              <a:buNone/>
            </a:pPr>
            <a:r>
              <a:rPr lang="en-US" dirty="0" smtClean="0"/>
              <a:t>SOP: 12-12</a:t>
            </a:r>
          </a:p>
          <a:p>
            <a:pPr eaLnBrk="1" hangingPunct="1">
              <a:buFont typeface="Wingdings" pitchFamily="2" charset="2"/>
              <a:buNone/>
            </a:pPr>
            <a:endParaRPr lang="en-US" dirty="0" smtClean="0"/>
          </a:p>
          <a:p>
            <a:pPr eaLnBrk="1" hangingPunct="1">
              <a:buFont typeface="Wingdings" pitchFamily="2" charset="2"/>
              <a:buNone/>
            </a:pPr>
            <a:r>
              <a:rPr lang="en-US" dirty="0" smtClean="0"/>
              <a:t>REALTORS® Shall not:</a:t>
            </a:r>
          </a:p>
          <a:p>
            <a:pPr eaLnBrk="1" hangingPunct="1"/>
            <a:r>
              <a:rPr lang="en-US" dirty="0" smtClean="0"/>
              <a:t>Use URLs or domain names that present less than a true picture, or…</a:t>
            </a:r>
          </a:p>
          <a:p>
            <a:pPr eaLnBrk="1" hangingPunct="1"/>
            <a:r>
              <a:rPr lang="en-US" dirty="0" smtClean="0"/>
              <a:t>Register URLS or domain names which, IF USED, would present less than a true picture (adopted 1/08)</a:t>
            </a:r>
          </a:p>
        </p:txBody>
      </p:sp>
    </p:spTree>
    <p:extLst>
      <p:ext uri="{BB962C8B-B14F-4D97-AF65-F5344CB8AC3E}">
        <p14:creationId xmlns:p14="http://schemas.microsoft.com/office/powerpoint/2010/main" val="12812470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150"/>
          <p:cNvPicPr>
            <a:picLocks noChangeAspect="1" noChangeArrowheads="1"/>
          </p:cNvPicPr>
          <p:nvPr/>
        </p:nvPicPr>
        <p:blipFill>
          <a:blip r:embed="rId3" cstate="print"/>
          <a:srcRect l="10001" t="12000" r="11874" b="7001"/>
          <a:stretch>
            <a:fillRect/>
          </a:stretch>
        </p:blipFill>
        <p:spPr bwMode="auto">
          <a:xfrm>
            <a:off x="152400" y="533400"/>
            <a:ext cx="8763000" cy="5678488"/>
          </a:xfrm>
          <a:prstGeom prst="rect">
            <a:avLst/>
          </a:prstGeom>
          <a:noFill/>
          <a:ln w="9525">
            <a:noFill/>
            <a:miter lim="800000"/>
            <a:headEnd/>
            <a:tailEnd/>
          </a:ln>
        </p:spPr>
      </p:pic>
    </p:spTree>
    <p:extLst>
      <p:ext uri="{BB962C8B-B14F-4D97-AF65-F5344CB8AC3E}">
        <p14:creationId xmlns:p14="http://schemas.microsoft.com/office/powerpoint/2010/main" val="1337862358"/>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4"/>
          <p:cNvPicPr>
            <a:picLocks noChangeAspect="1" noChangeArrowheads="1"/>
          </p:cNvPicPr>
          <p:nvPr/>
        </p:nvPicPr>
        <p:blipFill>
          <a:blip r:embed="rId3" cstate="print"/>
          <a:srcRect l="19376" t="12000" r="20625" b="7001"/>
          <a:stretch>
            <a:fillRect/>
          </a:stretch>
        </p:blipFill>
        <p:spPr bwMode="auto">
          <a:xfrm>
            <a:off x="914400" y="381000"/>
            <a:ext cx="7315200" cy="6172200"/>
          </a:xfrm>
          <a:prstGeom prst="rect">
            <a:avLst/>
          </a:prstGeom>
          <a:noFill/>
          <a:ln w="9525">
            <a:noFill/>
            <a:miter lim="800000"/>
            <a:headEnd/>
            <a:tailEnd/>
          </a:ln>
        </p:spPr>
      </p:pic>
    </p:spTree>
    <p:extLst>
      <p:ext uri="{BB962C8B-B14F-4D97-AF65-F5344CB8AC3E}">
        <p14:creationId xmlns:p14="http://schemas.microsoft.com/office/powerpoint/2010/main" val="1064270547"/>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a:spLocks noGrp="1"/>
          </p:cNvSpPr>
          <p:nvPr>
            <p:ph type="title"/>
          </p:nvPr>
        </p:nvSpPr>
        <p:spPr/>
        <p:txBody>
          <a:bodyPr>
            <a:normAutofit/>
          </a:bodyPr>
          <a:lstStyle/>
          <a:p>
            <a:r>
              <a:rPr lang="en-US">
                <a:latin typeface="Avenir 55 Roman" charset="0"/>
                <a:cs typeface="Arial" charset="0"/>
              </a:rPr>
              <a:t>Pictures on Websites and Blog  Posts</a:t>
            </a:r>
          </a:p>
        </p:txBody>
      </p:sp>
      <p:pic>
        <p:nvPicPr>
          <p:cNvPr id="107523"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1950" y="1492250"/>
            <a:ext cx="8420100" cy="3276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752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6450" y="5207000"/>
            <a:ext cx="7975600" cy="165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15159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VIII. Policies for the Brokerage to Consider…</a:t>
            </a:r>
            <a:endParaRPr lang="en-US" dirty="0"/>
          </a:p>
        </p:txBody>
      </p:sp>
      <p:pic>
        <p:nvPicPr>
          <p:cNvPr id="4" name="Content Placeholder 3" descr="Policies and Procedures.jpg"/>
          <p:cNvPicPr>
            <a:picLocks noGrp="1" noChangeAspect="1"/>
          </p:cNvPicPr>
          <p:nvPr>
            <p:ph idx="1"/>
          </p:nvPr>
        </p:nvPicPr>
        <p:blipFill>
          <a:blip r:embed="rId2" cstate="print"/>
          <a:srcRect t="5456" b="5456"/>
          <a:stretch>
            <a:fillRect/>
          </a:stretch>
        </p:blipFill>
        <p:spPr>
          <a:prstGeom prst="rect">
            <a:avLst/>
          </a:prstGeom>
        </p:spPr>
      </p:pic>
    </p:spTree>
    <p:extLst>
      <p:ext uri="{BB962C8B-B14F-4D97-AF65-F5344CB8AC3E}">
        <p14:creationId xmlns:p14="http://schemas.microsoft.com/office/powerpoint/2010/main" val="21771342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0" y="274638"/>
            <a:ext cx="5638800" cy="1143000"/>
          </a:xfrm>
        </p:spPr>
        <p:txBody>
          <a:bodyPr>
            <a:normAutofit fontScale="90000"/>
          </a:bodyPr>
          <a:lstStyle/>
          <a:p>
            <a:r>
              <a:rPr lang="en-US" b="1" dirty="0" smtClean="0"/>
              <a:t>Written Policies Required</a:t>
            </a:r>
            <a:endParaRPr lang="en-US" dirty="0"/>
          </a:p>
        </p:txBody>
      </p:sp>
      <p:sp>
        <p:nvSpPr>
          <p:cNvPr id="3" name="Content Placeholder 2"/>
          <p:cNvSpPr>
            <a:spLocks noGrp="1"/>
          </p:cNvSpPr>
          <p:nvPr>
            <p:ph idx="1"/>
          </p:nvPr>
        </p:nvSpPr>
        <p:spPr>
          <a:xfrm>
            <a:off x="3048000" y="1524000"/>
            <a:ext cx="5638800" cy="5334000"/>
          </a:xfrm>
        </p:spPr>
        <p:txBody>
          <a:bodyPr>
            <a:normAutofit/>
          </a:bodyPr>
          <a:lstStyle/>
          <a:p>
            <a:r>
              <a:rPr lang="en-US" dirty="0" smtClean="0"/>
              <a:t>Brokers must maintain written policies and procedures addressing</a:t>
            </a:r>
          </a:p>
          <a:p>
            <a:pPr lvl="1"/>
            <a:r>
              <a:rPr lang="en-US" dirty="0" smtClean="0"/>
              <a:t>the relationship between the broker and agents</a:t>
            </a:r>
          </a:p>
          <a:p>
            <a:pPr lvl="1"/>
            <a:r>
              <a:rPr lang="en-US" dirty="0" smtClean="0"/>
              <a:t>competency of agents</a:t>
            </a:r>
          </a:p>
          <a:p>
            <a:pPr lvl="1"/>
            <a:r>
              <a:rPr lang="en-US" dirty="0" smtClean="0"/>
              <a:t>compensation issues</a:t>
            </a:r>
          </a:p>
          <a:p>
            <a:pPr lvl="1"/>
            <a:r>
              <a:rPr lang="en-US" dirty="0" smtClean="0"/>
              <a:t>maintenance of trust accounts</a:t>
            </a:r>
          </a:p>
          <a:p>
            <a:pPr lvl="1"/>
            <a:r>
              <a:rPr lang="en-US" dirty="0" smtClean="0"/>
              <a:t>maintenance of business records</a:t>
            </a:r>
            <a:endParaRPr lang="en-US" dirty="0"/>
          </a:p>
        </p:txBody>
      </p:sp>
      <p:pic>
        <p:nvPicPr>
          <p:cNvPr id="4" name="Picture 3" descr="Put in writing.jpg"/>
          <p:cNvPicPr>
            <a:picLocks noChangeAspect="1"/>
          </p:cNvPicPr>
          <p:nvPr/>
        </p:nvPicPr>
        <p:blipFill>
          <a:blip r:embed="rId2" cstate="print"/>
          <a:stretch>
            <a:fillRect/>
          </a:stretch>
        </p:blipFill>
        <p:spPr>
          <a:xfrm>
            <a:off x="1295400" y="2438400"/>
            <a:ext cx="1696974" cy="2432938"/>
          </a:xfrm>
          <a:prstGeom prst="rect">
            <a:avLst/>
          </a:prstGeom>
        </p:spPr>
      </p:pic>
    </p:spTree>
    <p:extLst>
      <p:ext uri="{BB962C8B-B14F-4D97-AF65-F5344CB8AC3E}">
        <p14:creationId xmlns:p14="http://schemas.microsoft.com/office/powerpoint/2010/main" val="31246154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Is the Team Concept for your office?</a:t>
            </a:r>
            <a:endParaRPr lang="en-US" dirty="0"/>
          </a:p>
        </p:txBody>
      </p:sp>
      <p:pic>
        <p:nvPicPr>
          <p:cNvPr id="4" name="Content Placeholder 3" descr="Screen Shot 2015-09-09 at 12.22.41 AM.png"/>
          <p:cNvPicPr>
            <a:picLocks noGrp="1" noChangeAspect="1"/>
          </p:cNvPicPr>
          <p:nvPr>
            <p:ph idx="1"/>
          </p:nvPr>
        </p:nvPicPr>
        <p:blipFill>
          <a:blip r:embed="rId2">
            <a:extLst>
              <a:ext uri="{28A0092B-C50C-407E-A947-70E740481C1C}">
                <a14:useLocalDpi xmlns:a14="http://schemas.microsoft.com/office/drawing/2010/main" val="0"/>
              </a:ext>
            </a:extLst>
          </a:blip>
          <a:srcRect l="699" r="699"/>
          <a:stretch>
            <a:fillRect/>
          </a:stretch>
        </p:blipFill>
        <p:spPr/>
      </p:pic>
    </p:spTree>
    <p:extLst>
      <p:ext uri="{BB962C8B-B14F-4D97-AF65-F5344CB8AC3E}">
        <p14:creationId xmlns:p14="http://schemas.microsoft.com/office/powerpoint/2010/main" val="38246691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 Team Friendly Office Provides</a:t>
            </a:r>
            <a:endParaRPr lang="en-US" dirty="0"/>
          </a:p>
        </p:txBody>
      </p:sp>
      <p:sp>
        <p:nvSpPr>
          <p:cNvPr id="6" name="Content Placeholder 5"/>
          <p:cNvSpPr>
            <a:spLocks noGrp="1"/>
          </p:cNvSpPr>
          <p:nvPr>
            <p:ph idx="1"/>
          </p:nvPr>
        </p:nvSpPr>
        <p:spPr>
          <a:xfrm>
            <a:off x="1600200" y="1481328"/>
            <a:ext cx="7086600" cy="5376672"/>
          </a:xfrm>
        </p:spPr>
        <p:txBody>
          <a:bodyPr/>
          <a:lstStyle/>
          <a:p>
            <a:r>
              <a:rPr lang="en-US" dirty="0" smtClean="0"/>
              <a:t>Productive Work Environment</a:t>
            </a:r>
          </a:p>
          <a:p>
            <a:endParaRPr lang="en-US" dirty="0"/>
          </a:p>
          <a:p>
            <a:r>
              <a:rPr lang="en-US" dirty="0" smtClean="0"/>
              <a:t>Support Services</a:t>
            </a:r>
          </a:p>
          <a:p>
            <a:endParaRPr lang="en-US" dirty="0"/>
          </a:p>
          <a:p>
            <a:r>
              <a:rPr lang="en-US" dirty="0" smtClean="0"/>
              <a:t>Resources/Efficient Systems</a:t>
            </a:r>
          </a:p>
          <a:p>
            <a:endParaRPr lang="en-US" dirty="0"/>
          </a:p>
          <a:p>
            <a:r>
              <a:rPr lang="en-US" dirty="0" smtClean="0"/>
              <a:t>Positive Atmosphere</a:t>
            </a:r>
          </a:p>
          <a:p>
            <a:endParaRPr lang="en-US" dirty="0"/>
          </a:p>
          <a:p>
            <a:r>
              <a:rPr lang="en-US" dirty="0" smtClean="0"/>
              <a:t>Training Programs….</a:t>
            </a:r>
          </a:p>
          <a:p>
            <a:endParaRPr lang="en-US" dirty="0"/>
          </a:p>
          <a:p>
            <a:r>
              <a:rPr lang="en-US" dirty="0" smtClean="0"/>
              <a:t>              What’s the liability?</a:t>
            </a:r>
            <a:endParaRPr lang="en-US" dirty="0"/>
          </a:p>
        </p:txBody>
      </p:sp>
    </p:spTree>
    <p:extLst>
      <p:ext uri="{BB962C8B-B14F-4D97-AF65-F5344CB8AC3E}">
        <p14:creationId xmlns:p14="http://schemas.microsoft.com/office/powerpoint/2010/main" val="5016219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Advertising Teams </a:t>
            </a:r>
            <a:endParaRPr lang="en-US" dirty="0"/>
          </a:p>
        </p:txBody>
      </p:sp>
      <p:sp>
        <p:nvSpPr>
          <p:cNvPr id="3" name="Content Placeholder 2"/>
          <p:cNvSpPr>
            <a:spLocks noGrp="1"/>
          </p:cNvSpPr>
          <p:nvPr>
            <p:ph idx="1"/>
          </p:nvPr>
        </p:nvSpPr>
        <p:spPr/>
        <p:txBody>
          <a:bodyPr>
            <a:normAutofit/>
          </a:bodyPr>
          <a:lstStyle/>
          <a:p>
            <a:r>
              <a:rPr lang="en-US" dirty="0" smtClean="0"/>
              <a:t>A licensee  broker or salesperson may not place an advertisement that in any way implies that the salesperson is the person responsible for the operation of a real estate brokerage business </a:t>
            </a:r>
          </a:p>
          <a:p>
            <a:r>
              <a:rPr lang="en-US" dirty="0" smtClean="0"/>
              <a:t>An advertisement must contain the name of the broker (either the individual name of the entity’s name)</a:t>
            </a:r>
          </a:p>
          <a:p>
            <a:pPr lvl="1"/>
            <a:r>
              <a:rPr lang="en-US" dirty="0" smtClean="0"/>
              <a:t>If broker uses an assumed name, use of assumed name in Ad complies</a:t>
            </a:r>
          </a:p>
          <a:p>
            <a:pPr lvl="1"/>
            <a:r>
              <a:rPr lang="en-US" dirty="0" smtClean="0"/>
              <a:t>If assumed name or the corporate name contains the name of a salesperson, the advertisement must also include the name of the broker</a:t>
            </a:r>
            <a:endParaRPr lang="en-US" dirty="0"/>
          </a:p>
        </p:txBody>
      </p:sp>
    </p:spTree>
    <p:extLst>
      <p:ext uri="{BB962C8B-B14F-4D97-AF65-F5344CB8AC3E}">
        <p14:creationId xmlns:p14="http://schemas.microsoft.com/office/powerpoint/2010/main" val="33186516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Advertising Teams (cont.)</a:t>
            </a:r>
            <a:endParaRPr lang="en-US" dirty="0"/>
          </a:p>
        </p:txBody>
      </p:sp>
      <p:sp>
        <p:nvSpPr>
          <p:cNvPr id="3" name="Content Placeholder 2"/>
          <p:cNvSpPr>
            <a:spLocks noGrp="1"/>
          </p:cNvSpPr>
          <p:nvPr>
            <p:ph idx="1"/>
          </p:nvPr>
        </p:nvSpPr>
        <p:spPr/>
        <p:txBody>
          <a:bodyPr>
            <a:normAutofit/>
          </a:bodyPr>
          <a:lstStyle/>
          <a:p>
            <a:r>
              <a:rPr lang="en-US" b="1" dirty="0" smtClean="0"/>
              <a:t>Licensee </a:t>
            </a:r>
            <a:r>
              <a:rPr lang="en-US" dirty="0" smtClean="0"/>
              <a:t>Anderson is Team leader</a:t>
            </a:r>
          </a:p>
          <a:p>
            <a:r>
              <a:rPr lang="en-US" b="1" i="1" dirty="0" smtClean="0"/>
              <a:t>Is it permissible to advertise as “Edra Anderson and Associates?”</a:t>
            </a:r>
          </a:p>
          <a:p>
            <a:pPr lvl="1"/>
            <a:r>
              <a:rPr lang="en-US" dirty="0" smtClean="0"/>
              <a:t>No</a:t>
            </a:r>
          </a:p>
          <a:p>
            <a:pPr lvl="1"/>
            <a:r>
              <a:rPr lang="en-US" dirty="0" smtClean="0"/>
              <a:t>Consumers may be confused as to who is responsible for the brokerage operations</a:t>
            </a:r>
          </a:p>
          <a:p>
            <a:pPr lvl="1"/>
            <a:r>
              <a:rPr lang="en-US" dirty="0" smtClean="0"/>
              <a:t>Edra Anderson Group and The Edra Anderson Team are OK if the broker’s name or assumed name is also in the AD</a:t>
            </a:r>
          </a:p>
          <a:p>
            <a:pPr lvl="1"/>
            <a:r>
              <a:rPr lang="en-US" dirty="0" smtClean="0"/>
              <a:t>Edra Anderson Group or Edra Anderson Team are corporate names and corporation holds broker license, then the designated officer’s name should be included In developing a policy regarding teams, a licensee</a:t>
            </a:r>
            <a:endParaRPr lang="en-US" dirty="0"/>
          </a:p>
        </p:txBody>
      </p:sp>
    </p:spTree>
    <p:extLst>
      <p:ext uri="{BB962C8B-B14F-4D97-AF65-F5344CB8AC3E}">
        <p14:creationId xmlns:p14="http://schemas.microsoft.com/office/powerpoint/2010/main" val="41994950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229600" cy="1143000"/>
          </a:xfrm>
        </p:spPr>
        <p:txBody>
          <a:bodyPr>
            <a:normAutofit/>
          </a:bodyPr>
          <a:lstStyle/>
          <a:p>
            <a:r>
              <a:rPr lang="en-US" dirty="0" smtClean="0"/>
              <a:t>NAR Legal Scan Determined Risks</a:t>
            </a:r>
            <a:endParaRPr lang="en-US" dirty="0"/>
          </a:p>
        </p:txBody>
      </p:sp>
      <p:graphicFrame>
        <p:nvGraphicFramePr>
          <p:cNvPr id="9" name="Group 579"/>
          <p:cNvGraphicFramePr>
            <a:graphicFrameLocks/>
          </p:cNvGraphicFramePr>
          <p:nvPr/>
        </p:nvGraphicFramePr>
        <p:xfrm>
          <a:off x="1371600" y="1143000"/>
          <a:ext cx="6399212" cy="5029204"/>
        </p:xfrm>
        <a:graphic>
          <a:graphicData uri="http://schemas.openxmlformats.org/drawingml/2006/table">
            <a:tbl>
              <a:tblPr/>
              <a:tblGrid>
                <a:gridCol w="2573337"/>
                <a:gridCol w="1450975"/>
                <a:gridCol w="857250"/>
                <a:gridCol w="725488"/>
                <a:gridCol w="792162"/>
              </a:tblGrid>
              <a:tr h="7747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ea typeface="Times New Roman" pitchFamily="18" charset="0"/>
                          <a:cs typeface="Arial" charset="0"/>
                        </a:rPr>
                        <a:t>Major Topic</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ea typeface="Times New Roman" pitchFamily="18" charset="0"/>
                          <a:cs typeface="Arial" charset="0"/>
                        </a:rPr>
                        <a:t> </a:t>
                      </a:r>
                      <a:endParaRPr kumimoji="0" lang="en-US" sz="1200" b="1" i="0" u="none" strike="noStrike" cap="none" normalizeH="0" baseline="0" dirty="0" smtClean="0">
                        <a:ln>
                          <a:noFill/>
                        </a:ln>
                        <a:solidFill>
                          <a:schemeClr val="tx1"/>
                        </a:solidFill>
                        <a:effectLst/>
                        <a:latin typeface="Times New Roman" pitchFamily="18" charset="0"/>
                        <a:ea typeface="Times New Roman"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ea typeface="Times New Roman" pitchFamily="18" charset="0"/>
                          <a:cs typeface="Arial" charset="0"/>
                        </a:rPr>
                        <a:t>% Ranking Top 3 Next 2 Years</a:t>
                      </a:r>
                      <a:endParaRPr kumimoji="0" lang="en-US" sz="1200" b="1" i="0" u="none" strike="noStrike" cap="none" normalizeH="0" baseline="0" dirty="0" smtClean="0">
                        <a:ln>
                          <a:noFill/>
                        </a:ln>
                        <a:solidFill>
                          <a:schemeClr val="tx1"/>
                        </a:solidFill>
                        <a:effectLst/>
                        <a:latin typeface="Arial"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ea typeface="Times New Roman" pitchFamily="18" charset="0"/>
                          <a:cs typeface="Arial" charset="0"/>
                        </a:rPr>
                        <a:t> </a:t>
                      </a:r>
                      <a:endParaRPr kumimoji="0" lang="en-US" sz="1200" b="1"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ea typeface="Times New Roman" pitchFamily="18" charset="0"/>
                          <a:cs typeface="Arial" charset="0"/>
                        </a:rPr>
                        <a:t>Average Rank</a:t>
                      </a:r>
                      <a:endParaRPr kumimoji="0" lang="en-US" sz="1200" b="1" i="0" u="none" strike="noStrike" cap="none" normalizeH="0" baseline="0" smtClean="0">
                        <a:ln>
                          <a:noFill/>
                        </a:ln>
                        <a:solidFill>
                          <a:schemeClr val="tx1"/>
                        </a:solidFill>
                        <a:effectLst/>
                        <a:latin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ea typeface="Times New Roman" pitchFamily="18" charset="0"/>
                          <a:cs typeface="Arial" charset="0"/>
                        </a:rPr>
                        <a:t> </a:t>
                      </a:r>
                      <a:endParaRPr kumimoji="0" lang="en-US" sz="1200" b="1"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ea typeface="Times New Roman" pitchFamily="18" charset="0"/>
                          <a:cs typeface="Arial" charset="0"/>
                        </a:rPr>
                        <a:t>Std. Dev.</a:t>
                      </a:r>
                      <a:endParaRPr kumimoji="0" lang="en-US" sz="1200" b="1" i="0" u="none" strike="noStrike" cap="none" normalizeH="0" baseline="0" smtClean="0">
                        <a:ln>
                          <a:noFill/>
                        </a:ln>
                        <a:solidFill>
                          <a:schemeClr val="tx1"/>
                        </a:solidFill>
                        <a:effectLst/>
                        <a:latin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ea typeface="Times New Roman" pitchFamily="18" charset="0"/>
                          <a:cs typeface="Arial" charset="0"/>
                        </a:rPr>
                        <a:t> </a:t>
                      </a:r>
                      <a:endParaRPr kumimoji="0" lang="en-US" sz="1200" b="1" i="0" u="none" strike="noStrike" cap="none" normalizeH="0" baseline="0" dirty="0" smtClean="0">
                        <a:ln>
                          <a:noFill/>
                        </a:ln>
                        <a:solidFill>
                          <a:schemeClr val="tx1"/>
                        </a:solidFill>
                        <a:effectLst/>
                        <a:latin typeface="Times New Roman" pitchFamily="18" charset="0"/>
                        <a:ea typeface="Times New Roman" pitchFamily="18" charset="0"/>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ea typeface="Times New Roman" pitchFamily="18" charset="0"/>
                          <a:cs typeface="Arial" charset="0"/>
                        </a:rPr>
                        <a:t>No. Resp.</a:t>
                      </a:r>
                      <a:endParaRPr kumimoji="0" lang="en-US" sz="1200" b="1" i="0" u="none" strike="noStrike" cap="none" normalizeH="0" baseline="0" dirty="0" smtClean="0">
                        <a:ln>
                          <a:noFill/>
                        </a:ln>
                        <a:solidFill>
                          <a:schemeClr val="tx1"/>
                        </a:solidFill>
                        <a:effectLst/>
                        <a:latin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556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ea typeface="Times New Roman" pitchFamily="18" charset="0"/>
                          <a:cs typeface="Arial" charset="0"/>
                        </a:rPr>
                        <a:t>Agency</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ea typeface="Times New Roman" pitchFamily="18" charset="0"/>
                          <a:cs typeface="Arial" charset="0"/>
                        </a:rPr>
                        <a:t>50.50%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ea typeface="Times New Roman" pitchFamily="18" charset="0"/>
                          <a:cs typeface="Arial" charset="0"/>
                        </a:rPr>
                        <a:t>7.04</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ea typeface="Times New Roman" pitchFamily="18" charset="0"/>
                          <a:cs typeface="Arial" charset="0"/>
                        </a:rPr>
                        <a:t>2.62</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ea typeface="Times New Roman" pitchFamily="18" charset="0"/>
                          <a:cs typeface="Arial" charset="0"/>
                        </a:rPr>
                        <a:t>360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540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ea typeface="Times New Roman" pitchFamily="18" charset="0"/>
                          <a:cs typeface="Arial" charset="0"/>
                        </a:rPr>
                        <a:t>Ethics</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ea typeface="Times New Roman" pitchFamily="18" charset="0"/>
                          <a:cs typeface="Arial" charset="0"/>
                        </a:rPr>
                        <a:t>30.77%</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ea typeface="Times New Roman" pitchFamily="18" charset="0"/>
                          <a:cs typeface="Arial" charset="0"/>
                        </a:rPr>
                        <a:t>5.46</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ea typeface="Times New Roman" pitchFamily="18" charset="0"/>
                          <a:cs typeface="Arial" charset="0"/>
                        </a:rPr>
                        <a:t>2.56</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ea typeface="Times New Roman" pitchFamily="18" charset="0"/>
                          <a:cs typeface="Arial" charset="0"/>
                        </a:rPr>
                        <a:t>13</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540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ea typeface="Times New Roman" pitchFamily="18" charset="0"/>
                          <a:cs typeface="Arial" charset="0"/>
                        </a:rPr>
                        <a:t>Technology</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ea typeface="Times New Roman" pitchFamily="18" charset="0"/>
                          <a:cs typeface="Arial" charset="0"/>
                        </a:rPr>
                        <a:t>29.17%</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ea typeface="Times New Roman" pitchFamily="18" charset="0"/>
                          <a:cs typeface="Arial" charset="0"/>
                        </a:rPr>
                        <a:t>5.21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ea typeface="Times New Roman" pitchFamily="18" charset="0"/>
                          <a:cs typeface="Arial" charset="0"/>
                        </a:rPr>
                        <a:t>2.80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ea typeface="Times New Roman" pitchFamily="18" charset="0"/>
                          <a:cs typeface="Arial" charset="0"/>
                        </a:rPr>
                        <a:t>24</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556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ea typeface="Times New Roman" pitchFamily="18" charset="0"/>
                          <a:cs typeface="Arial" charset="0"/>
                        </a:rPr>
                        <a:t>Affinity Groups</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ea typeface="Times New Roman" pitchFamily="18" charset="0"/>
                          <a:cs typeface="Arial" charset="0"/>
                        </a:rPr>
                        <a:t>27.27%</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ea typeface="Times New Roman" pitchFamily="18" charset="0"/>
                          <a:cs typeface="Arial" charset="0"/>
                        </a:rPr>
                        <a:t>5.27</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ea typeface="Times New Roman" pitchFamily="18" charset="0"/>
                          <a:cs typeface="Arial" charset="0"/>
                        </a:rPr>
                        <a:t>2.53</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ea typeface="Times New Roman" pitchFamily="18" charset="0"/>
                          <a:cs typeface="Arial" charset="0"/>
                        </a:rPr>
                        <a:t>11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540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ea typeface="Times New Roman" pitchFamily="18" charset="0"/>
                          <a:cs typeface="Arial" charset="0"/>
                        </a:rPr>
                        <a:t>RESPA</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ea typeface="Times New Roman" pitchFamily="18" charset="0"/>
                          <a:cs typeface="Arial" charset="0"/>
                        </a:rPr>
                        <a:t>25.58%</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ea typeface="Times New Roman" pitchFamily="18" charset="0"/>
                          <a:cs typeface="Arial" charset="0"/>
                        </a:rPr>
                        <a:t>5.00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ea typeface="Times New Roman" pitchFamily="18" charset="0"/>
                          <a:cs typeface="Arial" charset="0"/>
                        </a:rPr>
                        <a:t>2.65</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ea typeface="Times New Roman" pitchFamily="18" charset="0"/>
                          <a:cs typeface="Arial" charset="0"/>
                        </a:rPr>
                        <a:t>43</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540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ea typeface="Times New Roman" pitchFamily="18" charset="0"/>
                          <a:cs typeface="Arial" charset="0"/>
                        </a:rPr>
                        <a:t>Property Condition Disclosure</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ea typeface="Times New Roman" pitchFamily="18" charset="0"/>
                          <a:cs typeface="Arial" charset="0"/>
                        </a:rPr>
                        <a:t>21.97%</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ea typeface="Times New Roman" pitchFamily="18" charset="0"/>
                          <a:cs typeface="Arial" charset="0"/>
                        </a:rPr>
                        <a:t>5.17</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ea typeface="Times New Roman" pitchFamily="18" charset="0"/>
                          <a:cs typeface="Arial" charset="0"/>
                        </a:rPr>
                        <a:t>2.71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ea typeface="Times New Roman" pitchFamily="18" charset="0"/>
                          <a:cs typeface="Arial" charset="0"/>
                        </a:rPr>
                        <a:t>264</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556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ea typeface="Times New Roman" pitchFamily="18" charset="0"/>
                          <a:cs typeface="Arial" charset="0"/>
                        </a:rPr>
                        <a:t>Third-party Liability</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ea typeface="Times New Roman" pitchFamily="18" charset="0"/>
                          <a:cs typeface="Arial" charset="0"/>
                        </a:rPr>
                        <a:t>18.18%</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ea typeface="Times New Roman" pitchFamily="18" charset="0"/>
                          <a:cs typeface="Arial" charset="0"/>
                        </a:rPr>
                        <a:t>3.91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ea typeface="Times New Roman" pitchFamily="18" charset="0"/>
                          <a:cs typeface="Arial" charset="0"/>
                        </a:rPr>
                        <a:t>2.94</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ea typeface="Times New Roman" pitchFamily="18" charset="0"/>
                          <a:cs typeface="Arial" charset="0"/>
                        </a:rPr>
                        <a:t>11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540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ea typeface="Times New Roman" pitchFamily="18" charset="0"/>
                          <a:cs typeface="Arial" charset="0"/>
                        </a:rPr>
                        <a:t>Antitrust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ea typeface="Times New Roman" pitchFamily="18" charset="0"/>
                          <a:cs typeface="Arial" charset="0"/>
                        </a:rPr>
                        <a:t>17.86%</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ea typeface="Times New Roman" pitchFamily="18" charset="0"/>
                          <a:cs typeface="Arial" charset="0"/>
                        </a:rPr>
                        <a:t>4.54</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ea typeface="Times New Roman" pitchFamily="18" charset="0"/>
                          <a:cs typeface="Arial" charset="0"/>
                        </a:rPr>
                        <a:t>2.51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ea typeface="Times New Roman" pitchFamily="18" charset="0"/>
                          <a:cs typeface="Arial" charset="0"/>
                        </a:rPr>
                        <a:t>28</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540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ea typeface="Times New Roman" pitchFamily="18" charset="0"/>
                          <a:cs typeface="Arial" charset="0"/>
                        </a:rPr>
                        <a:t>Employment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ea typeface="Times New Roman" pitchFamily="18" charset="0"/>
                          <a:cs typeface="Arial" charset="0"/>
                        </a:rPr>
                        <a:t>13.33%</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ea typeface="Times New Roman" pitchFamily="18" charset="0"/>
                          <a:cs typeface="Arial" charset="0"/>
                        </a:rPr>
                        <a:t>4.22</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ea typeface="Times New Roman" pitchFamily="18" charset="0"/>
                          <a:cs typeface="Arial" charset="0"/>
                        </a:rPr>
                        <a:t>2.37</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ea typeface="Times New Roman" pitchFamily="18" charset="0"/>
                          <a:cs typeface="Arial" charset="0"/>
                        </a:rPr>
                        <a:t>45</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540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ea typeface="Times New Roman" pitchFamily="18" charset="0"/>
                          <a:cs typeface="Arial" charset="0"/>
                        </a:rPr>
                        <a:t>Fair Housing</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ea typeface="Times New Roman" pitchFamily="18" charset="0"/>
                          <a:cs typeface="Arial" charset="0"/>
                        </a:rPr>
                        <a:t>11.11%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ea typeface="Times New Roman" pitchFamily="18" charset="0"/>
                          <a:cs typeface="Arial" charset="0"/>
                        </a:rPr>
                        <a:t>4.22</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ea typeface="Times New Roman" pitchFamily="18" charset="0"/>
                          <a:cs typeface="Arial" charset="0"/>
                        </a:rPr>
                        <a:t>2.45</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ea typeface="Times New Roman" pitchFamily="18" charset="0"/>
                          <a:cs typeface="Arial" charset="0"/>
                        </a:rPr>
                        <a:t>27</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556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ea typeface="Times New Roman" pitchFamily="18" charset="0"/>
                          <a:cs typeface="Arial" charset="0"/>
                        </a:rPr>
                        <a:t>ADA</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ea typeface="Times New Roman" pitchFamily="18" charset="0"/>
                          <a:cs typeface="Arial" charset="0"/>
                        </a:rPr>
                        <a:t>0.00%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ea typeface="Times New Roman" pitchFamily="18" charset="0"/>
                          <a:cs typeface="Arial" charset="0"/>
                        </a:rPr>
                        <a:t>4.00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ea typeface="Times New Roman" pitchFamily="18" charset="0"/>
                          <a:cs typeface="Arial" charset="0"/>
                        </a:rPr>
                        <a:t>2.00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ea typeface="Times New Roman" pitchFamily="18" charset="0"/>
                          <a:cs typeface="Arial" charset="0"/>
                        </a:rPr>
                        <a:t>2</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540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ea typeface="Times New Roman" pitchFamily="18" charset="0"/>
                          <a:cs typeface="Arial" charset="0"/>
                        </a:rPr>
                        <a:t>Relocation Companies</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ea typeface="Times New Roman" pitchFamily="18" charset="0"/>
                          <a:cs typeface="Arial" charset="0"/>
                        </a:rPr>
                        <a:t>0.00%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Arial" charset="0"/>
                          <a:ea typeface="Times New Roman" pitchFamily="18" charset="0"/>
                          <a:cs typeface="Arial" charset="0"/>
                        </a:rPr>
                        <a:t>3.67</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ea typeface="Times New Roman" pitchFamily="18" charset="0"/>
                          <a:cs typeface="Arial" charset="0"/>
                        </a:rPr>
                        <a:t>1.70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charset="0"/>
                          <a:ea typeface="Times New Roman" pitchFamily="18" charset="0"/>
                          <a:cs typeface="Arial" charset="0"/>
                        </a:rPr>
                        <a:t>3</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096000" cy="1143000"/>
          </a:xfrm>
        </p:spPr>
        <p:txBody>
          <a:bodyPr>
            <a:normAutofit/>
          </a:bodyPr>
          <a:lstStyle/>
          <a:p>
            <a:r>
              <a:rPr lang="en-US" b="1" dirty="0" smtClean="0"/>
              <a:t>Unlicensed Assistants</a:t>
            </a:r>
            <a:endParaRPr lang="en-US" dirty="0"/>
          </a:p>
        </p:txBody>
      </p:sp>
      <p:sp>
        <p:nvSpPr>
          <p:cNvPr id="3" name="Content Placeholder 2"/>
          <p:cNvSpPr>
            <a:spLocks noGrp="1"/>
          </p:cNvSpPr>
          <p:nvPr>
            <p:ph idx="1"/>
          </p:nvPr>
        </p:nvSpPr>
        <p:spPr>
          <a:xfrm>
            <a:off x="0" y="1600200"/>
            <a:ext cx="5867400" cy="5029200"/>
          </a:xfrm>
        </p:spPr>
        <p:txBody>
          <a:bodyPr>
            <a:normAutofit/>
          </a:bodyPr>
          <a:lstStyle/>
          <a:p>
            <a:r>
              <a:rPr lang="en-US" dirty="0" smtClean="0"/>
              <a:t>Unlicensed may not conduct any of the activities for which licensure is required</a:t>
            </a:r>
          </a:p>
          <a:p>
            <a:pPr lvl="1"/>
            <a:r>
              <a:rPr lang="en-US" dirty="0" smtClean="0"/>
              <a:t>Constitutes criminal activity to engage in licensed activity</a:t>
            </a:r>
          </a:p>
          <a:p>
            <a:pPr lvl="1"/>
            <a:r>
              <a:rPr lang="en-US" dirty="0" smtClean="0"/>
              <a:t>Licensee who employs the unlicensed might be criminally charged as well</a:t>
            </a:r>
          </a:p>
          <a:p>
            <a:pPr lvl="1"/>
            <a:r>
              <a:rPr lang="en-US" dirty="0" smtClean="0"/>
              <a:t>TREC may take disciplinary action against a licensee who pays or associates with an unlicensed person who engages in</a:t>
            </a:r>
          </a:p>
        </p:txBody>
      </p:sp>
      <p:pic>
        <p:nvPicPr>
          <p:cNvPr id="4" name="Picture 3" descr="assistant.jpg"/>
          <p:cNvPicPr>
            <a:picLocks noChangeAspect="1"/>
          </p:cNvPicPr>
          <p:nvPr/>
        </p:nvPicPr>
        <p:blipFill>
          <a:blip r:embed="rId2" cstate="print"/>
          <a:stretch>
            <a:fillRect/>
          </a:stretch>
        </p:blipFill>
        <p:spPr>
          <a:xfrm>
            <a:off x="5867400" y="2362200"/>
            <a:ext cx="3276600" cy="4165600"/>
          </a:xfrm>
          <a:prstGeom prst="rect">
            <a:avLst/>
          </a:prstGeom>
        </p:spPr>
      </p:pic>
    </p:spTree>
    <p:extLst>
      <p:ext uri="{BB962C8B-B14F-4D97-AF65-F5344CB8AC3E}">
        <p14:creationId xmlns:p14="http://schemas.microsoft.com/office/powerpoint/2010/main" val="8912258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Direct Activities by Unlicensed Assistants</a:t>
            </a:r>
            <a:endParaRPr lang="en-US" dirty="0"/>
          </a:p>
        </p:txBody>
      </p:sp>
      <p:sp>
        <p:nvSpPr>
          <p:cNvPr id="3" name="Content Placeholder 2"/>
          <p:cNvSpPr>
            <a:spLocks noGrp="1"/>
          </p:cNvSpPr>
          <p:nvPr>
            <p:ph idx="1"/>
          </p:nvPr>
        </p:nvSpPr>
        <p:spPr/>
        <p:txBody>
          <a:bodyPr>
            <a:normAutofit/>
          </a:bodyPr>
          <a:lstStyle/>
          <a:p>
            <a:r>
              <a:rPr lang="en-US" dirty="0" smtClean="0"/>
              <a:t>Direct activities include:</a:t>
            </a:r>
          </a:p>
          <a:p>
            <a:pPr lvl="1"/>
            <a:r>
              <a:rPr lang="en-US" dirty="0" smtClean="0"/>
              <a:t>negotiating a listing</a:t>
            </a:r>
          </a:p>
          <a:p>
            <a:pPr lvl="1"/>
            <a:r>
              <a:rPr lang="en-US" dirty="0" smtClean="0"/>
              <a:t>“showing property” (note merely unlocking door)</a:t>
            </a:r>
          </a:p>
          <a:p>
            <a:pPr lvl="1"/>
            <a:r>
              <a:rPr lang="en-US" dirty="0" smtClean="0"/>
              <a:t>Negotiating a contract or lease</a:t>
            </a:r>
          </a:p>
          <a:p>
            <a:pPr lvl="1"/>
            <a:r>
              <a:rPr lang="en-US" dirty="0" smtClean="0"/>
              <a:t>Other activities in definition of “broker”</a:t>
            </a:r>
          </a:p>
        </p:txBody>
      </p:sp>
    </p:spTree>
    <p:extLst>
      <p:ext uri="{BB962C8B-B14F-4D97-AF65-F5344CB8AC3E}">
        <p14:creationId xmlns:p14="http://schemas.microsoft.com/office/powerpoint/2010/main" val="27216004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Internet: Friend or Foe?</a:t>
            </a:r>
            <a:endParaRPr lang="en-US" dirty="0"/>
          </a:p>
        </p:txBody>
      </p:sp>
      <p:pic>
        <p:nvPicPr>
          <p:cNvPr id="4" name="Content Placeholder 3" descr="iStock_000009648196XSmall.jpg"/>
          <p:cNvPicPr>
            <a:picLocks noGrp="1" noChangeAspect="1"/>
          </p:cNvPicPr>
          <p:nvPr>
            <p:ph idx="1"/>
          </p:nvPr>
        </p:nvPicPr>
        <p:blipFill>
          <a:blip r:embed="rId2" cstate="print"/>
          <a:srcRect t="5345" b="5345"/>
          <a:stretch>
            <a:fillRect/>
          </a:stretch>
        </p:blipFill>
        <p:spPr>
          <a:prstGeom prst="rect">
            <a:avLst/>
          </a:prstGeom>
        </p:spPr>
      </p:pic>
    </p:spTree>
    <p:extLst>
      <p:ext uri="{BB962C8B-B14F-4D97-AF65-F5344CB8AC3E}">
        <p14:creationId xmlns:p14="http://schemas.microsoft.com/office/powerpoint/2010/main" val="22757647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le 6"/>
          <p:cNvSpPr>
            <a:spLocks noGrp="1"/>
          </p:cNvSpPr>
          <p:nvPr>
            <p:ph type="title"/>
          </p:nvPr>
        </p:nvSpPr>
        <p:spPr bwMode="auto">
          <a:xfrm>
            <a:off x="228600" y="5257800"/>
            <a:ext cx="8915400" cy="137160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en-US" sz="4000" dirty="0">
                <a:latin typeface="Arial" charset="0"/>
                <a:cs typeface="Arial" charset="0"/>
              </a:rPr>
              <a:t>Do you have policies in </a:t>
            </a:r>
            <a:r>
              <a:rPr lang="en-US" sz="4000" dirty="0" smtClean="0">
                <a:latin typeface="Arial" charset="0"/>
                <a:cs typeface="Arial" charset="0"/>
              </a:rPr>
              <a:t>place</a:t>
            </a:r>
            <a:endParaRPr lang="en-US" sz="4000" dirty="0">
              <a:latin typeface="Arial" charset="0"/>
              <a:cs typeface="Arial" charset="0"/>
            </a:endParaRPr>
          </a:p>
        </p:txBody>
      </p:sp>
      <p:pic>
        <p:nvPicPr>
          <p:cNvPr id="119811" name="Picture Placeholder 9" descr="Screen shot 2012-09-06 at 12.01.47 PM.png"/>
          <p:cNvPicPr>
            <a:picLocks noGrp="1" noChangeAspect="1"/>
          </p:cNvPicPr>
          <p:nvPr>
            <p:ph type="pic" idx="1"/>
          </p:nvPr>
        </p:nvPicPr>
        <p:blipFill>
          <a:blip r:embed="rId2">
            <a:extLst>
              <a:ext uri="{28A0092B-C50C-407E-A947-70E740481C1C}">
                <a14:useLocalDpi xmlns:a14="http://schemas.microsoft.com/office/drawing/2010/main" val="0"/>
              </a:ext>
            </a:extLst>
          </a:blip>
          <a:srcRect l="-21931" r="-21931"/>
          <a:stretch>
            <a:fillRect/>
          </a:stretch>
        </p:blipFill>
        <p:spPr>
          <a:xfrm>
            <a:off x="990600" y="1126"/>
            <a:ext cx="6934200" cy="5029200"/>
          </a:xfrm>
        </p:spPr>
      </p:pic>
    </p:spTree>
    <p:extLst>
      <p:ext uri="{BB962C8B-B14F-4D97-AF65-F5344CB8AC3E}">
        <p14:creationId xmlns:p14="http://schemas.microsoft.com/office/powerpoint/2010/main" val="2084934576"/>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69" name="Picture 3" descr="friend4.png"/>
          <p:cNvPicPr>
            <a:picLocks noChangeAspect="1"/>
          </p:cNvPicPr>
          <p:nvPr/>
        </p:nvPicPr>
        <p:blipFill>
          <a:blip r:embed="rId2">
            <a:lum bright="64000"/>
            <a:extLst>
              <a:ext uri="{28A0092B-C50C-407E-A947-70E740481C1C}">
                <a14:useLocalDpi xmlns:a14="http://schemas.microsoft.com/office/drawing/2010/main" val="0"/>
              </a:ext>
            </a:extLst>
          </a:blip>
          <a:srcRect/>
          <a:stretch>
            <a:fillRect/>
          </a:stretch>
        </p:blipFill>
        <p:spPr bwMode="auto">
          <a:xfrm>
            <a:off x="0" y="0"/>
            <a:ext cx="9372600" cy="6861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9570" name="Title 1"/>
          <p:cNvSpPr>
            <a:spLocks noGrp="1"/>
          </p:cNvSpPr>
          <p:nvPr>
            <p:ph type="title"/>
          </p:nvPr>
        </p:nvSpPr>
        <p:spPr/>
        <p:txBody>
          <a:bodyPr/>
          <a:lstStyle/>
          <a:p>
            <a:r>
              <a:rPr lang="en-US">
                <a:latin typeface="Garamond" charset="0"/>
                <a:ea typeface="ＭＳ Ｐゴシック" charset="0"/>
                <a:cs typeface="ＭＳ Ｐゴシック" charset="0"/>
              </a:rPr>
              <a:t>Q &amp; A Platforms</a:t>
            </a:r>
          </a:p>
        </p:txBody>
      </p:sp>
      <p:sp>
        <p:nvSpPr>
          <p:cNvPr id="3" name="Content Placeholder 2"/>
          <p:cNvSpPr>
            <a:spLocks noGrp="1"/>
          </p:cNvSpPr>
          <p:nvPr>
            <p:ph idx="1"/>
          </p:nvPr>
        </p:nvSpPr>
        <p:spPr>
          <a:xfrm>
            <a:off x="381000" y="1600200"/>
            <a:ext cx="8229600" cy="4530725"/>
          </a:xfrm>
        </p:spPr>
        <p:txBody>
          <a:bodyPr/>
          <a:lstStyle/>
          <a:p>
            <a:r>
              <a:rPr lang="en-US" sz="6000" b="1">
                <a:latin typeface="Arial" charset="0"/>
                <a:ea typeface="ＭＳ Ｐゴシック" charset="0"/>
                <a:cs typeface="ＭＳ Ｐゴシック" charset="0"/>
              </a:rPr>
              <a:t>Trulia Voices</a:t>
            </a:r>
          </a:p>
          <a:p>
            <a:r>
              <a:rPr lang="en-US" sz="6000" b="1">
                <a:latin typeface="Arial" charset="0"/>
                <a:ea typeface="ＭＳ Ｐゴシック" charset="0"/>
                <a:cs typeface="ＭＳ Ｐゴシック" charset="0"/>
              </a:rPr>
              <a:t>Zillow Advice</a:t>
            </a:r>
          </a:p>
          <a:p>
            <a:r>
              <a:rPr lang="en-US" sz="6000" b="1">
                <a:latin typeface="Arial" charset="0"/>
                <a:ea typeface="ＭＳ Ｐゴシック" charset="0"/>
                <a:cs typeface="ＭＳ Ｐゴシック" charset="0"/>
              </a:rPr>
              <a:t>Yahoo! Answers</a:t>
            </a:r>
          </a:p>
        </p:txBody>
      </p:sp>
    </p:spTree>
    <p:extLst>
      <p:ext uri="{BB962C8B-B14F-4D97-AF65-F5344CB8AC3E}">
        <p14:creationId xmlns:p14="http://schemas.microsoft.com/office/powerpoint/2010/main" val="3089253958"/>
      </p:ext>
    </p:extLst>
  </p:cSld>
  <p:clrMapOvr>
    <a:masterClrMapping/>
  </p:clrMapOvr>
  <p:transition>
    <p:wedg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Title 2"/>
          <p:cNvSpPr>
            <a:spLocks noGrp="1"/>
          </p:cNvSpPr>
          <p:nvPr>
            <p:ph type="title"/>
          </p:nvPr>
        </p:nvSpPr>
        <p:spPr>
          <a:xfrm>
            <a:off x="474663" y="280988"/>
            <a:ext cx="7823200" cy="1474787"/>
          </a:xfrm>
        </p:spPr>
        <p:txBody>
          <a:bodyPr>
            <a:normAutofit fontScale="90000"/>
          </a:bodyPr>
          <a:lstStyle/>
          <a:p>
            <a:r>
              <a:rPr lang="en-US" cap="none">
                <a:latin typeface="Garamond" charset="0"/>
                <a:ea typeface="ＭＳ Ｐゴシック" charset="0"/>
                <a:cs typeface="ＭＳ Ｐゴシック" charset="0"/>
              </a:rPr>
              <a:t> …AND ANSWER QUESTIONS ON TRULIA VOICES</a:t>
            </a:r>
          </a:p>
        </p:txBody>
      </p:sp>
      <p:sp>
        <p:nvSpPr>
          <p:cNvPr id="111618" name="Text Placeholder 7"/>
          <p:cNvSpPr>
            <a:spLocks noGrp="1"/>
          </p:cNvSpPr>
          <p:nvPr>
            <p:ph type="body" idx="1"/>
          </p:nvPr>
        </p:nvSpPr>
        <p:spPr>
          <a:xfrm>
            <a:off x="673100" y="1755775"/>
            <a:ext cx="7823200" cy="4841875"/>
          </a:xfrm>
        </p:spPr>
        <p:txBody>
          <a:bodyPr/>
          <a:lstStyle/>
          <a:p>
            <a:pPr>
              <a:lnSpc>
                <a:spcPct val="90000"/>
              </a:lnSpc>
            </a:pPr>
            <a:r>
              <a:rPr lang="ja-JP" altLang="en-US" sz="2400">
                <a:latin typeface="Arial" charset="0"/>
                <a:ea typeface="ＭＳ Ｐゴシック" charset="0"/>
                <a:cs typeface="ＭＳ Ｐゴシック" charset="0"/>
              </a:rPr>
              <a:t>“</a:t>
            </a:r>
            <a:r>
              <a:rPr lang="en-US" altLang="ja-JP" sz="2400">
                <a:latin typeface="Arial" charset="0"/>
                <a:ea typeface="ＭＳ Ｐゴシック" charset="0"/>
                <a:cs typeface="ＭＳ Ｐゴシック" charset="0"/>
              </a:rPr>
              <a:t>As for the MLS or discount brokers, sometime it does appear on the MLS but 1) that broker only wants to list your  house to get buyer leads so he can sell them other homes that aren</a:t>
            </a:r>
            <a:r>
              <a:rPr lang="ja-JP" altLang="en-US" sz="2400">
                <a:latin typeface="Arial" charset="0"/>
                <a:ea typeface="ＭＳ Ｐゴシック" charset="0"/>
                <a:cs typeface="ＭＳ Ｐゴシック" charset="0"/>
              </a:rPr>
              <a:t>’</a:t>
            </a:r>
            <a:r>
              <a:rPr lang="en-US" altLang="ja-JP" sz="2400">
                <a:latin typeface="Arial" charset="0"/>
                <a:ea typeface="ＭＳ Ｐゴシック" charset="0"/>
                <a:cs typeface="ＭＳ Ｐゴシック" charset="0"/>
              </a:rPr>
              <a:t>t overpriced. 2) Me being a realtor, I know which brokers are discount brokers and I never show there homes. If I bring an offer and then the owner gets a little lower offer he will take that one because he is FSBO and doesn</a:t>
            </a:r>
            <a:r>
              <a:rPr lang="ja-JP" altLang="en-US" sz="2400">
                <a:latin typeface="Arial" charset="0"/>
                <a:ea typeface="ＭＳ Ｐゴシック" charset="0"/>
                <a:cs typeface="ＭＳ Ｐゴシック" charset="0"/>
              </a:rPr>
              <a:t>’</a:t>
            </a:r>
            <a:r>
              <a:rPr lang="en-US" altLang="ja-JP" sz="2400">
                <a:latin typeface="Arial" charset="0"/>
                <a:ea typeface="ＭＳ Ｐゴシック" charset="0"/>
                <a:cs typeface="ＭＳ Ｐゴシック" charset="0"/>
              </a:rPr>
              <a:t>t have to pay commission so I wasted my time showing that home and not get paid. 3) If I show it and the buyers go directly to the owner then im out of commission so I steer them away from those properties. Do it right the first time and hire a qualified realtor rather then waste your money GOOD LUCK!!!!</a:t>
            </a:r>
            <a:r>
              <a:rPr lang="ja-JP" altLang="en-US" sz="2400">
                <a:latin typeface="Arial" charset="0"/>
                <a:ea typeface="ＭＳ Ｐゴシック" charset="0"/>
                <a:cs typeface="ＭＳ Ｐゴシック" charset="0"/>
              </a:rPr>
              <a:t>”</a:t>
            </a:r>
            <a:endParaRPr lang="en-US" altLang="ja-JP" sz="2400">
              <a:latin typeface="Arial" charset="0"/>
              <a:ea typeface="ＭＳ Ｐゴシック" charset="0"/>
              <a:cs typeface="ＭＳ Ｐゴシック" charset="0"/>
            </a:endParaRPr>
          </a:p>
          <a:p>
            <a:pPr>
              <a:lnSpc>
                <a:spcPct val="90000"/>
              </a:lnSpc>
            </a:pPr>
            <a:endParaRPr lang="en-US" sz="1700">
              <a:latin typeface="Arial" charset="0"/>
              <a:ea typeface="ＭＳ Ｐゴシック" charset="0"/>
              <a:cs typeface="ＭＳ Ｐゴシック" charset="0"/>
            </a:endParaRPr>
          </a:p>
        </p:txBody>
      </p:sp>
    </p:spTree>
    <p:extLst>
      <p:ext uri="{BB962C8B-B14F-4D97-AF65-F5344CB8AC3E}">
        <p14:creationId xmlns:p14="http://schemas.microsoft.com/office/powerpoint/2010/main" val="109232905"/>
      </p:ext>
    </p:extLst>
  </p:cSld>
  <p:clrMapOvr>
    <a:masterClrMapping/>
  </p:clrMapOvr>
  <p:transition>
    <p:pull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Personal Web Sites &amp; Blogs</a:t>
            </a:r>
            <a:endParaRPr lang="en-US" dirty="0"/>
          </a:p>
        </p:txBody>
      </p:sp>
      <p:pic>
        <p:nvPicPr>
          <p:cNvPr id="1026" name="Picture 2"/>
          <p:cNvPicPr>
            <a:picLocks noGrp="1" noChangeAspect="1" noChangeArrowheads="1"/>
          </p:cNvPicPr>
          <p:nvPr>
            <p:ph idx="1"/>
          </p:nvPr>
        </p:nvPicPr>
        <p:blipFill>
          <a:blip r:embed="rId2" cstate="print"/>
          <a:srcRect t="3361" b="3361"/>
          <a:stretch>
            <a:fillRect/>
          </a:stretch>
        </p:blipFill>
        <p:spPr bwMode="auto">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idx="4294967295"/>
          </p:nvPr>
        </p:nvSpPr>
        <p:spPr>
          <a:xfrm>
            <a:off x="0" y="274638"/>
            <a:ext cx="8229600" cy="1143000"/>
          </a:xfrm>
        </p:spPr>
        <p:txBody>
          <a:bodyPr anchor="ctr">
            <a:normAutofit/>
          </a:bodyPr>
          <a:lstStyle/>
          <a:p>
            <a:pPr eaLnBrk="1" hangingPunct="1"/>
            <a:r>
              <a:rPr lang="en-US" dirty="0" smtClean="0"/>
              <a:t>Headlines you Don’t want to see!</a:t>
            </a:r>
            <a:endParaRPr lang="en-US" b="1" dirty="0" smtClean="0"/>
          </a:p>
        </p:txBody>
      </p:sp>
      <p:pic>
        <p:nvPicPr>
          <p:cNvPr id="9" name="Picture 8" descr="CNet blog - employee lawsuits.jpg"/>
          <p:cNvPicPr>
            <a:picLocks noChangeAspect="1"/>
          </p:cNvPicPr>
          <p:nvPr/>
        </p:nvPicPr>
        <p:blipFill>
          <a:blip r:embed="rId3" cstate="print"/>
          <a:srcRect/>
          <a:stretch>
            <a:fillRect/>
          </a:stretch>
        </p:blipFill>
        <p:spPr bwMode="auto">
          <a:xfrm>
            <a:off x="152400" y="1524000"/>
            <a:ext cx="5335588" cy="3729038"/>
          </a:xfrm>
          <a:prstGeom prst="rect">
            <a:avLst/>
          </a:prstGeom>
          <a:noFill/>
          <a:ln w="9525">
            <a:noFill/>
            <a:miter lim="800000"/>
            <a:headEnd/>
            <a:tailEnd/>
          </a:ln>
        </p:spPr>
      </p:pic>
      <p:pic>
        <p:nvPicPr>
          <p:cNvPr id="10" name="Picture 9" descr="Inman - blog lawsuit magnet.jpg"/>
          <p:cNvPicPr>
            <a:picLocks noChangeAspect="1"/>
          </p:cNvPicPr>
          <p:nvPr/>
        </p:nvPicPr>
        <p:blipFill>
          <a:blip r:embed="rId4" cstate="print"/>
          <a:srcRect/>
          <a:stretch>
            <a:fillRect/>
          </a:stretch>
        </p:blipFill>
        <p:spPr bwMode="auto">
          <a:xfrm rot="-603376">
            <a:off x="1317625" y="3038475"/>
            <a:ext cx="5586413" cy="3357563"/>
          </a:xfrm>
          <a:prstGeom prst="rect">
            <a:avLst/>
          </a:prstGeom>
          <a:noFill/>
          <a:ln w="9525">
            <a:noFill/>
            <a:miter lim="800000"/>
            <a:headEnd/>
            <a:tailEnd/>
          </a:ln>
        </p:spPr>
      </p:pic>
      <p:pic>
        <p:nvPicPr>
          <p:cNvPr id="11" name="Picture 10" descr="WSJ - FB.jpg"/>
          <p:cNvPicPr>
            <a:picLocks noChangeAspect="1"/>
          </p:cNvPicPr>
          <p:nvPr/>
        </p:nvPicPr>
        <p:blipFill>
          <a:blip r:embed="rId5" cstate="print"/>
          <a:srcRect/>
          <a:stretch>
            <a:fillRect/>
          </a:stretch>
        </p:blipFill>
        <p:spPr bwMode="auto">
          <a:xfrm rot="455327">
            <a:off x="3576638" y="2311400"/>
            <a:ext cx="5257800" cy="3746500"/>
          </a:xfrm>
          <a:prstGeom prst="rect">
            <a:avLst/>
          </a:prstGeom>
          <a:noFill/>
          <a:ln w="9525">
            <a:noFill/>
            <a:miter lim="800000"/>
            <a:headEnd/>
            <a:tailEnd/>
          </a:ln>
        </p:spPr>
      </p:pic>
      <p:pic>
        <p:nvPicPr>
          <p:cNvPr id="12" name="Picture 11" descr="Inman - EPerks.jpg"/>
          <p:cNvPicPr>
            <a:picLocks noChangeAspect="1"/>
          </p:cNvPicPr>
          <p:nvPr/>
        </p:nvPicPr>
        <p:blipFill>
          <a:blip r:embed="rId6" cstate="print"/>
          <a:srcRect/>
          <a:stretch>
            <a:fillRect/>
          </a:stretch>
        </p:blipFill>
        <p:spPr bwMode="auto">
          <a:xfrm rot="-350678">
            <a:off x="3354388" y="1412875"/>
            <a:ext cx="5454650" cy="3294063"/>
          </a:xfrm>
          <a:prstGeom prst="rect">
            <a:avLst/>
          </a:prstGeom>
          <a:noFill/>
          <a:ln w="9525">
            <a:noFill/>
            <a:miter lim="800000"/>
            <a:headEnd/>
            <a:tailEnd/>
          </a:ln>
        </p:spPr>
      </p:pic>
      <p:pic>
        <p:nvPicPr>
          <p:cNvPr id="13" name="Picture 12" descr="ABC - lawsuits against bloggers.jpg"/>
          <p:cNvPicPr>
            <a:picLocks noChangeAspect="1"/>
          </p:cNvPicPr>
          <p:nvPr/>
        </p:nvPicPr>
        <p:blipFill>
          <a:blip r:embed="rId7" cstate="print"/>
          <a:srcRect/>
          <a:stretch>
            <a:fillRect/>
          </a:stretch>
        </p:blipFill>
        <p:spPr bwMode="auto">
          <a:xfrm rot="-500819">
            <a:off x="366713" y="2190750"/>
            <a:ext cx="5257800" cy="3722688"/>
          </a:xfrm>
          <a:prstGeom prst="rect">
            <a:avLst/>
          </a:prstGeom>
          <a:noFill/>
          <a:ln w="9525">
            <a:noFill/>
            <a:miter lim="800000"/>
            <a:headEnd/>
            <a:tailEnd/>
          </a:ln>
        </p:spPr>
      </p:pic>
      <p:pic>
        <p:nvPicPr>
          <p:cNvPr id="14" name="Picture 13" descr="Inman - defamation suit.jpg"/>
          <p:cNvPicPr>
            <a:picLocks noChangeAspect="1"/>
          </p:cNvPicPr>
          <p:nvPr/>
        </p:nvPicPr>
        <p:blipFill>
          <a:blip r:embed="rId8" cstate="print"/>
          <a:srcRect/>
          <a:stretch>
            <a:fillRect/>
          </a:stretch>
        </p:blipFill>
        <p:spPr bwMode="auto">
          <a:xfrm rot="567289">
            <a:off x="2903538" y="2874963"/>
            <a:ext cx="5592762" cy="3338512"/>
          </a:xfrm>
          <a:prstGeom prst="rect">
            <a:avLst/>
          </a:prstGeom>
          <a:noFill/>
          <a:ln w="9525">
            <a:noFill/>
            <a:miter lim="800000"/>
            <a:headEnd/>
            <a:tailEnd/>
          </a:ln>
        </p:spPr>
      </p:pic>
    </p:spTree>
    <p:extLst>
      <p:ext uri="{BB962C8B-B14F-4D97-AF65-F5344CB8AC3E}">
        <p14:creationId xmlns:p14="http://schemas.microsoft.com/office/powerpoint/2010/main" val="1377837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0" y="0"/>
            <a:ext cx="12192000" cy="7620000"/>
          </a:xfrm>
          <a:prstGeom prst="rect">
            <a:avLst/>
          </a:prstGeom>
          <a:noFill/>
          <a:ln w="9525">
            <a:noFill/>
            <a:miter lim="800000"/>
            <a:headEnd/>
            <a:tailEnd/>
          </a:ln>
        </p:spPr>
      </p:pic>
    </p:spTree>
    <p:extLst>
      <p:ext uri="{BB962C8B-B14F-4D97-AF65-F5344CB8AC3E}">
        <p14:creationId xmlns:p14="http://schemas.microsoft.com/office/powerpoint/2010/main" val="342962671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Online Community Policy (e-mail, social networks, agent websites)</a:t>
            </a:r>
            <a:endParaRPr lang="en-US" dirty="0"/>
          </a:p>
        </p:txBody>
      </p:sp>
      <p:sp>
        <p:nvSpPr>
          <p:cNvPr id="3" name="Content Placeholder 2"/>
          <p:cNvSpPr>
            <a:spLocks noGrp="1"/>
          </p:cNvSpPr>
          <p:nvPr>
            <p:ph idx="1"/>
          </p:nvPr>
        </p:nvSpPr>
        <p:spPr/>
        <p:txBody>
          <a:bodyPr>
            <a:normAutofit/>
          </a:bodyPr>
          <a:lstStyle/>
          <a:p>
            <a:r>
              <a:rPr lang="en-US" dirty="0" smtClean="0"/>
              <a:t>Care with social media and on-line communications are needed</a:t>
            </a:r>
          </a:p>
          <a:p>
            <a:r>
              <a:rPr lang="en-US" dirty="0" smtClean="0"/>
              <a:t>Need to avoid defamation and copyright infringement</a:t>
            </a:r>
          </a:p>
          <a:p>
            <a:r>
              <a:rPr lang="en-US" dirty="0" smtClean="0"/>
              <a:t>Make sure written statements</a:t>
            </a:r>
          </a:p>
          <a:p>
            <a:pPr lvl="1"/>
            <a:r>
              <a:rPr lang="en-US" dirty="0" smtClean="0"/>
              <a:t>If doubt exists, qualify or describe as opinion</a:t>
            </a:r>
          </a:p>
          <a:p>
            <a:r>
              <a:rPr lang="en-US" dirty="0" smtClean="0"/>
              <a:t>Always quote source, even blogs from others</a:t>
            </a:r>
          </a:p>
          <a:p>
            <a:r>
              <a:rPr lang="en-US" dirty="0" smtClean="0"/>
              <a:t>Publish contact information for those who may object to contact publisher</a:t>
            </a:r>
            <a:endParaRPr lang="en-US" dirty="0"/>
          </a:p>
        </p:txBody>
      </p:sp>
    </p:spTree>
    <p:extLst>
      <p:ext uri="{BB962C8B-B14F-4D97-AF65-F5344CB8AC3E}">
        <p14:creationId xmlns:p14="http://schemas.microsoft.com/office/powerpoint/2010/main" val="10975254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 Agent Sued for Breach of Fiduciary Duty to the Client</a:t>
            </a:r>
            <a:endParaRPr lang="en-US" dirty="0"/>
          </a:p>
        </p:txBody>
      </p:sp>
      <p:pic>
        <p:nvPicPr>
          <p:cNvPr id="4" name="Content Placeholder 3" descr="bad twitter.jpg"/>
          <p:cNvPicPr>
            <a:picLocks noGrp="1" noChangeAspect="1"/>
          </p:cNvPicPr>
          <p:nvPr>
            <p:ph idx="1"/>
          </p:nvPr>
        </p:nvPicPr>
        <p:blipFill>
          <a:blip r:embed="rId2" cstate="print"/>
          <a:srcRect/>
          <a:stretch>
            <a:fillRect/>
          </a:stretch>
        </p:blipFill>
        <p:spPr bwMode="auto">
          <a:xfrm>
            <a:off x="3581400" y="2286000"/>
            <a:ext cx="4753853" cy="1813719"/>
          </a:xfrm>
          <a:prstGeom prst="rect">
            <a:avLst/>
          </a:prstGeom>
          <a:noFill/>
          <a:ln w="9525">
            <a:noFill/>
            <a:miter lim="800000"/>
            <a:headEnd/>
            <a:tailEnd/>
          </a:ln>
        </p:spPr>
      </p:pic>
      <p:sp>
        <p:nvSpPr>
          <p:cNvPr id="5" name="Rectangle 4"/>
          <p:cNvSpPr/>
          <p:nvPr/>
        </p:nvSpPr>
        <p:spPr>
          <a:xfrm>
            <a:off x="1066800" y="1676400"/>
            <a:ext cx="7086600" cy="923330"/>
          </a:xfrm>
          <a:prstGeom prst="rect">
            <a:avLst/>
          </a:prstGeom>
        </p:spPr>
        <p:txBody>
          <a:bodyPr wrap="square">
            <a:spAutoFit/>
          </a:bodyPr>
          <a:lstStyle/>
          <a:p>
            <a:pPr>
              <a:buFont typeface="Wingdings" pitchFamily="2" charset="2"/>
              <a:buNone/>
            </a:pPr>
            <a:r>
              <a:rPr lang="en-US" dirty="0" smtClean="0"/>
              <a:t>Now, keeping in mind that tweets could be entered as evidence in court, consider this tweet (I've removed the name from this one):</a:t>
            </a:r>
          </a:p>
        </p:txBody>
      </p:sp>
      <p:sp>
        <p:nvSpPr>
          <p:cNvPr id="6" name="TextBox 5"/>
          <p:cNvSpPr txBox="1"/>
          <p:nvPr/>
        </p:nvSpPr>
        <p:spPr>
          <a:xfrm>
            <a:off x="1066800" y="4495800"/>
            <a:ext cx="7772400" cy="584775"/>
          </a:xfrm>
          <a:prstGeom prst="rect">
            <a:avLst/>
          </a:prstGeom>
          <a:noFill/>
        </p:spPr>
        <p:txBody>
          <a:bodyPr wrap="square" rtlCol="0">
            <a:spAutoFit/>
          </a:bodyPr>
          <a:lstStyle/>
          <a:p>
            <a:r>
              <a:rPr lang="en-US" sz="3200" dirty="0" smtClean="0"/>
              <a:t>Stayed tuned there’s more!</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VIII.  Federal Rules and Regulations</a:t>
            </a:r>
            <a:endParaRPr lang="en-US" dirty="0"/>
          </a:p>
        </p:txBody>
      </p:sp>
      <p:pic>
        <p:nvPicPr>
          <p:cNvPr id="4" name="Content Placeholder 3" descr="Fed Governement.jpg"/>
          <p:cNvPicPr>
            <a:picLocks noGrp="1" noChangeAspect="1"/>
          </p:cNvPicPr>
          <p:nvPr>
            <p:ph idx="1"/>
          </p:nvPr>
        </p:nvPicPr>
        <p:blipFill>
          <a:blip r:embed="rId2" cstate="print"/>
          <a:srcRect t="15660" b="15660"/>
          <a:stretch>
            <a:fillRect/>
          </a:stretch>
        </p:blipFill>
        <p:spPr>
          <a:prstGeom prst="rect">
            <a:avLst/>
          </a:prstGeom>
        </p:spPr>
      </p:pic>
    </p:spTree>
    <p:extLst>
      <p:ext uri="{BB962C8B-B14F-4D97-AF65-F5344CB8AC3E}">
        <p14:creationId xmlns:p14="http://schemas.microsoft.com/office/powerpoint/2010/main" val="31297787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Do-Not-Call</a:t>
            </a:r>
            <a:endParaRPr lang="en-US" dirty="0"/>
          </a:p>
        </p:txBody>
      </p:sp>
      <p:sp>
        <p:nvSpPr>
          <p:cNvPr id="3" name="Content Placeholder 2"/>
          <p:cNvSpPr>
            <a:spLocks noGrp="1"/>
          </p:cNvSpPr>
          <p:nvPr>
            <p:ph idx="1"/>
          </p:nvPr>
        </p:nvSpPr>
        <p:spPr>
          <a:xfrm>
            <a:off x="2667000" y="1600200"/>
            <a:ext cx="6019800" cy="4525963"/>
          </a:xfrm>
        </p:spPr>
        <p:txBody>
          <a:bodyPr>
            <a:normAutofit/>
          </a:bodyPr>
          <a:lstStyle/>
          <a:p>
            <a:r>
              <a:rPr lang="en-US" dirty="0" smtClean="0"/>
              <a:t>Licensees who make “cold calls” must comply with National Do-Not-Call registry</a:t>
            </a:r>
          </a:p>
          <a:p>
            <a:r>
              <a:rPr lang="en-US" dirty="0" smtClean="0"/>
              <a:t>Before making cold call, a licensee must verify if the number is on the do-not-call registry</a:t>
            </a:r>
          </a:p>
          <a:p>
            <a:r>
              <a:rPr lang="en-US" dirty="0" smtClean="0"/>
              <a:t>Cannot make “cold calls” to numbers in the registry unless EBR exists</a:t>
            </a:r>
          </a:p>
          <a:p>
            <a:r>
              <a:rPr lang="en-US" dirty="0" smtClean="0"/>
              <a:t>Licensee must update registry at least every 31 days</a:t>
            </a:r>
          </a:p>
          <a:p>
            <a:r>
              <a:rPr lang="en-US" dirty="0" smtClean="0"/>
              <a:t>Licensee must maintain an internal do not call list</a:t>
            </a:r>
          </a:p>
        </p:txBody>
      </p:sp>
      <p:pic>
        <p:nvPicPr>
          <p:cNvPr id="4" name="Picture 3" descr="cold call.bmp"/>
          <p:cNvPicPr>
            <a:picLocks noChangeAspect="1"/>
          </p:cNvPicPr>
          <p:nvPr/>
        </p:nvPicPr>
        <p:blipFill>
          <a:blip r:embed="rId2" cstate="print"/>
          <a:stretch>
            <a:fillRect/>
          </a:stretch>
        </p:blipFill>
        <p:spPr>
          <a:xfrm>
            <a:off x="0" y="2133600"/>
            <a:ext cx="2362200" cy="2324100"/>
          </a:xfrm>
          <a:prstGeom prst="rect">
            <a:avLst/>
          </a:prstGeom>
        </p:spPr>
      </p:pic>
    </p:spTree>
    <p:extLst>
      <p:ext uri="{BB962C8B-B14F-4D97-AF65-F5344CB8AC3E}">
        <p14:creationId xmlns:p14="http://schemas.microsoft.com/office/powerpoint/2010/main" val="421532702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Not Call (cont.)</a:t>
            </a:r>
            <a:endParaRPr lang="en-US" dirty="0"/>
          </a:p>
        </p:txBody>
      </p:sp>
      <p:sp>
        <p:nvSpPr>
          <p:cNvPr id="3" name="Content Placeholder 2"/>
          <p:cNvSpPr>
            <a:spLocks noGrp="1"/>
          </p:cNvSpPr>
          <p:nvPr>
            <p:ph idx="1"/>
          </p:nvPr>
        </p:nvSpPr>
        <p:spPr/>
        <p:txBody>
          <a:bodyPr>
            <a:normAutofit lnSpcReduction="10000"/>
          </a:bodyPr>
          <a:lstStyle/>
          <a:p>
            <a:endParaRPr lang="en-US" dirty="0" smtClean="0"/>
          </a:p>
          <a:p>
            <a:r>
              <a:rPr lang="en-US" dirty="0" smtClean="0"/>
              <a:t>Cannot call anyone on the internal do not call list (no exceptions)</a:t>
            </a:r>
          </a:p>
          <a:p>
            <a:r>
              <a:rPr lang="en-US" dirty="0" smtClean="0"/>
              <a:t>Cannot call anyone on national do not call registry unless EBR exists</a:t>
            </a:r>
          </a:p>
          <a:p>
            <a:r>
              <a:rPr lang="en-US" dirty="0" smtClean="0"/>
              <a:t>EBR exists:</a:t>
            </a:r>
          </a:p>
          <a:p>
            <a:pPr lvl="1"/>
            <a:r>
              <a:rPr lang="en-US" dirty="0" smtClean="0"/>
              <a:t>They were a party to a transaction with broker in last 18 months</a:t>
            </a:r>
          </a:p>
          <a:p>
            <a:pPr lvl="1"/>
            <a:r>
              <a:rPr lang="en-US" dirty="0" smtClean="0"/>
              <a:t>They made an inquiry with broker in the last 3 months</a:t>
            </a:r>
          </a:p>
          <a:p>
            <a:pPr marL="342900" lvl="1" indent="-342900">
              <a:buFont typeface="Arial" pitchFamily="34" charset="0"/>
              <a:buChar char="•"/>
            </a:pPr>
            <a:r>
              <a:rPr lang="en-US" dirty="0" smtClean="0"/>
              <a:t>Can always call if consumer grants prior written permission</a:t>
            </a:r>
          </a:p>
          <a:p>
            <a:r>
              <a:rPr lang="en-US" dirty="0" smtClean="0"/>
              <a:t>Requests to be placed in the internal list must be honored for 5 years</a:t>
            </a:r>
          </a:p>
          <a:p>
            <a:pPr lvl="1"/>
            <a:r>
              <a:rPr lang="en-US" dirty="0" smtClean="0"/>
              <a:t>Internal list applies to all agents in the firm</a:t>
            </a:r>
          </a:p>
          <a:p>
            <a:pPr lvl="1"/>
            <a:r>
              <a:rPr lang="en-US" dirty="0" smtClean="0"/>
              <a:t>Should maintain a central internal do not call list</a:t>
            </a:r>
            <a:endParaRPr lang="en-US" dirty="0"/>
          </a:p>
        </p:txBody>
      </p:sp>
    </p:spTree>
    <p:extLst>
      <p:ext uri="{BB962C8B-B14F-4D97-AF65-F5344CB8AC3E}">
        <p14:creationId xmlns:p14="http://schemas.microsoft.com/office/powerpoint/2010/main" val="411569391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988" y="31750"/>
            <a:ext cx="8942388" cy="6827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1982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REALTORS®</a:t>
            </a:r>
            <a:endParaRPr lang="en-US" dirty="0"/>
          </a:p>
        </p:txBody>
      </p:sp>
      <p:sp>
        <p:nvSpPr>
          <p:cNvPr id="3" name="Subtitle 2"/>
          <p:cNvSpPr>
            <a:spLocks noGrp="1"/>
          </p:cNvSpPr>
          <p:nvPr>
            <p:ph type="subTitle" idx="1"/>
          </p:nvPr>
        </p:nvSpPr>
        <p:spPr/>
        <p:txBody>
          <a:bodyPr/>
          <a:lstStyle/>
          <a:p>
            <a:r>
              <a:rPr lang="en-US" dirty="0" smtClean="0"/>
              <a:t>Do Not Discriminate………….period!</a:t>
            </a:r>
            <a:endParaRPr lang="en-US" dirty="0"/>
          </a:p>
        </p:txBody>
      </p:sp>
    </p:spTree>
    <p:extLst>
      <p:ext uri="{BB962C8B-B14F-4D97-AF65-F5344CB8AC3E}">
        <p14:creationId xmlns:p14="http://schemas.microsoft.com/office/powerpoint/2010/main" val="33730445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0" y="274638"/>
            <a:ext cx="5943600" cy="1143000"/>
          </a:xfrm>
        </p:spPr>
        <p:txBody>
          <a:bodyPr>
            <a:normAutofit fontScale="90000"/>
          </a:bodyPr>
          <a:lstStyle/>
          <a:p>
            <a:r>
              <a:rPr lang="en-US" dirty="0" smtClean="0"/>
              <a:t>Common Section 8</a:t>
            </a:r>
            <a:br>
              <a:rPr lang="en-US" dirty="0" smtClean="0"/>
            </a:br>
            <a:r>
              <a:rPr lang="en-US" dirty="0" smtClean="0"/>
              <a:t>RESPA Don’ts</a:t>
            </a:r>
            <a:endParaRPr lang="en-US" dirty="0"/>
          </a:p>
        </p:txBody>
      </p:sp>
      <p:sp>
        <p:nvSpPr>
          <p:cNvPr id="3" name="Content Placeholder 2"/>
          <p:cNvSpPr>
            <a:spLocks noGrp="1"/>
          </p:cNvSpPr>
          <p:nvPr>
            <p:ph idx="1"/>
          </p:nvPr>
        </p:nvSpPr>
        <p:spPr>
          <a:xfrm>
            <a:off x="2819400" y="1600200"/>
            <a:ext cx="6172200" cy="5257800"/>
          </a:xfrm>
        </p:spPr>
        <p:txBody>
          <a:bodyPr>
            <a:normAutofit lnSpcReduction="10000"/>
          </a:bodyPr>
          <a:lstStyle/>
          <a:p>
            <a:r>
              <a:rPr lang="en-US" dirty="0" smtClean="0"/>
              <a:t>A title company hosts a monthly dinner and reception for real estate agents.</a:t>
            </a:r>
          </a:p>
          <a:p>
            <a:r>
              <a:rPr lang="en-US" dirty="0" smtClean="0"/>
              <a:t>A mortgage broker pays for a lock-box for the broker.</a:t>
            </a:r>
          </a:p>
          <a:p>
            <a:r>
              <a:rPr lang="en-US" dirty="0" smtClean="0"/>
              <a:t>A mortgage lender provides lunch at an open house. (Note a lender could purchase advertising rights from the broker at the open house).</a:t>
            </a:r>
          </a:p>
          <a:p>
            <a:r>
              <a:rPr lang="en-US" dirty="0" smtClean="0"/>
              <a:t>An insurance company hosts a “happy hour” and dinner outing for real estate agents.</a:t>
            </a:r>
          </a:p>
          <a:p>
            <a:r>
              <a:rPr lang="en-US" dirty="0" smtClean="0"/>
              <a:t>A home inspector pays for a real estate agent to go to dinner but does not attend the dinner.</a:t>
            </a:r>
          </a:p>
        </p:txBody>
      </p:sp>
      <p:pic>
        <p:nvPicPr>
          <p:cNvPr id="4" name="Picture 3" descr="do not.jpg"/>
          <p:cNvPicPr>
            <a:picLocks noChangeAspect="1"/>
          </p:cNvPicPr>
          <p:nvPr/>
        </p:nvPicPr>
        <p:blipFill>
          <a:blip r:embed="rId2" cstate="print"/>
          <a:stretch>
            <a:fillRect/>
          </a:stretch>
        </p:blipFill>
        <p:spPr>
          <a:xfrm>
            <a:off x="1" y="3048000"/>
            <a:ext cx="2612802" cy="3619500"/>
          </a:xfrm>
          <a:prstGeom prst="rect">
            <a:avLst/>
          </a:prstGeom>
        </p:spPr>
      </p:pic>
    </p:spTree>
    <p:extLst>
      <p:ext uri="{BB962C8B-B14F-4D97-AF65-F5344CB8AC3E}">
        <p14:creationId xmlns:p14="http://schemas.microsoft.com/office/powerpoint/2010/main" val="292964983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Common Section 8 RESPA Don’ts (cont.)</a:t>
            </a:r>
            <a:endParaRPr lang="en-US" sz="3600" dirty="0"/>
          </a:p>
        </p:txBody>
      </p:sp>
      <p:sp>
        <p:nvSpPr>
          <p:cNvPr id="3" name="Content Placeholder 2"/>
          <p:cNvSpPr>
            <a:spLocks noGrp="1"/>
          </p:cNvSpPr>
          <p:nvPr>
            <p:ph idx="1"/>
          </p:nvPr>
        </p:nvSpPr>
        <p:spPr>
          <a:xfrm>
            <a:off x="457200" y="1600200"/>
            <a:ext cx="8229600" cy="4953000"/>
          </a:xfrm>
        </p:spPr>
        <p:txBody>
          <a:bodyPr>
            <a:normAutofit lnSpcReduction="10000"/>
          </a:bodyPr>
          <a:lstStyle/>
          <a:p>
            <a:r>
              <a:rPr lang="en-US" dirty="0" smtClean="0"/>
              <a:t>A title company makes a lump-sum payment or pays for other costs toward a function hosted by the real estate agent but does not provide advertising materials or make a presentation at the function.</a:t>
            </a:r>
          </a:p>
          <a:p>
            <a:r>
              <a:rPr lang="en-US" dirty="0" smtClean="0"/>
              <a:t>A mortgage broker buys tickets to a sporting event for a real estate agent or pays for the real estate agent to play a round of golf.</a:t>
            </a:r>
          </a:p>
          <a:p>
            <a:r>
              <a:rPr lang="en-US" dirty="0" smtClean="0"/>
              <a:t>A title company sponsors a “getaway” in a tropical location during which only an hour or two is dedicated to education and the remainder of the event is directed toward recreation.</a:t>
            </a:r>
          </a:p>
          <a:p>
            <a:r>
              <a:rPr lang="en-US" dirty="0" smtClean="0"/>
              <a:t>A mortgage lender only pays a real estate agent for taking the loan application and collecting credit documents if the activity results in a loan.</a:t>
            </a:r>
          </a:p>
          <a:p>
            <a:endParaRPr lang="en-US" dirty="0"/>
          </a:p>
        </p:txBody>
      </p:sp>
    </p:spTree>
    <p:extLst>
      <p:ext uri="{BB962C8B-B14F-4D97-AF65-F5344CB8AC3E}">
        <p14:creationId xmlns:p14="http://schemas.microsoft.com/office/powerpoint/2010/main" val="205903632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Permissible under RESPA</a:t>
            </a:r>
            <a:endParaRPr lang="en-US" dirty="0"/>
          </a:p>
        </p:txBody>
      </p:sp>
      <p:sp>
        <p:nvSpPr>
          <p:cNvPr id="3" name="Content Placeholder 2"/>
          <p:cNvSpPr>
            <a:spLocks noGrp="1"/>
          </p:cNvSpPr>
          <p:nvPr>
            <p:ph idx="1"/>
          </p:nvPr>
        </p:nvSpPr>
        <p:spPr>
          <a:xfrm>
            <a:off x="2590800" y="1600200"/>
            <a:ext cx="6553200" cy="5105400"/>
          </a:xfrm>
        </p:spPr>
        <p:txBody>
          <a:bodyPr>
            <a:normAutofit fontScale="92500" lnSpcReduction="20000"/>
          </a:bodyPr>
          <a:lstStyle/>
          <a:p>
            <a:r>
              <a:rPr lang="en-US" dirty="0" smtClean="0"/>
              <a:t>Lender sponsors an educational lunch for agents where employees of the lender are invited to speak.</a:t>
            </a:r>
          </a:p>
          <a:p>
            <a:pPr lvl="1"/>
            <a:r>
              <a:rPr lang="en-US" dirty="0" smtClean="0"/>
              <a:t>If lender subsidizes the costs of continuing education credits, this activity may be seen as defraying costs the agent would otherwise incur, and may be characterized as an unallowable referral fee</a:t>
            </a:r>
          </a:p>
          <a:p>
            <a:r>
              <a:rPr lang="en-US" dirty="0" smtClean="0"/>
              <a:t>A title company pays for advertising at an event that various individuals, including real estate agents, will attend; it posts a sign identifying the title company’s contribution to the event in a prominent location for all attending to see and distributes brochures regarding the title company’s services.</a:t>
            </a:r>
          </a:p>
          <a:p>
            <a:r>
              <a:rPr lang="en-US" dirty="0" smtClean="0"/>
              <a:t>An insurance company provides notepads, pens, or other office materials reflecting the insurance company’s name.</a:t>
            </a:r>
          </a:p>
        </p:txBody>
      </p:sp>
      <p:pic>
        <p:nvPicPr>
          <p:cNvPr id="4" name="Picture 3" descr="Permit.jpg"/>
          <p:cNvPicPr>
            <a:picLocks noChangeAspect="1"/>
          </p:cNvPicPr>
          <p:nvPr/>
        </p:nvPicPr>
        <p:blipFill>
          <a:blip r:embed="rId2" cstate="print"/>
          <a:stretch>
            <a:fillRect/>
          </a:stretch>
        </p:blipFill>
        <p:spPr>
          <a:xfrm>
            <a:off x="152400" y="4419600"/>
            <a:ext cx="2097024" cy="1920240"/>
          </a:xfrm>
          <a:prstGeom prst="rect">
            <a:avLst/>
          </a:prstGeom>
        </p:spPr>
      </p:pic>
    </p:spTree>
    <p:extLst>
      <p:ext uri="{BB962C8B-B14F-4D97-AF65-F5344CB8AC3E}">
        <p14:creationId xmlns:p14="http://schemas.microsoft.com/office/powerpoint/2010/main" val="329109407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Permissible under RESPA</a:t>
            </a:r>
            <a:endParaRPr lang="en-US" dirty="0"/>
          </a:p>
        </p:txBody>
      </p:sp>
      <p:sp>
        <p:nvSpPr>
          <p:cNvPr id="3" name="Content Placeholder 2"/>
          <p:cNvSpPr>
            <a:spLocks noGrp="1"/>
          </p:cNvSpPr>
          <p:nvPr>
            <p:ph idx="1"/>
          </p:nvPr>
        </p:nvSpPr>
        <p:spPr/>
        <p:txBody>
          <a:bodyPr>
            <a:normAutofit/>
          </a:bodyPr>
          <a:lstStyle/>
          <a:p>
            <a:r>
              <a:rPr lang="en-US" dirty="0" smtClean="0"/>
              <a:t>A mortgage brokerage sponsors the hole-in-one contest at a golf tournament and prominently displays a sign reflecting the mortgage brokerage’s name and involvement in the tournament.</a:t>
            </a:r>
          </a:p>
          <a:p>
            <a:r>
              <a:rPr lang="en-US" dirty="0" smtClean="0"/>
              <a:t>A real estate agent and mortgage broker jointly advertise their services in a real estate magazine, provided that each individual pays a share of the costs in proportion with his or her prominence in the advertisement.</a:t>
            </a:r>
          </a:p>
          <a:p>
            <a:r>
              <a:rPr lang="en-US" dirty="0" smtClean="0"/>
              <a:t>A lender pays a licensee fair market value to rent a desk, copy machine, and phone line in the licensee’s office for a loan officer to prequalify applicants.</a:t>
            </a:r>
          </a:p>
          <a:p>
            <a:endParaRPr lang="en-US" dirty="0"/>
          </a:p>
        </p:txBody>
      </p:sp>
    </p:spTree>
    <p:extLst>
      <p:ext uri="{BB962C8B-B14F-4D97-AF65-F5344CB8AC3E}">
        <p14:creationId xmlns:p14="http://schemas.microsoft.com/office/powerpoint/2010/main" val="279613291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IX.  Public Relationships/Testimonials</a:t>
            </a:r>
            <a:endParaRPr lang="en-US" dirty="0"/>
          </a:p>
        </p:txBody>
      </p:sp>
      <p:pic>
        <p:nvPicPr>
          <p:cNvPr id="4" name="Content Placeholder 3" descr="Screen Shot 2015-09-09 at 1.09.26 AM.png"/>
          <p:cNvPicPr>
            <a:picLocks noGrp="1" noChangeAspect="1"/>
          </p:cNvPicPr>
          <p:nvPr>
            <p:ph idx="1"/>
          </p:nvPr>
        </p:nvPicPr>
        <p:blipFill>
          <a:blip r:embed="rId2">
            <a:extLst>
              <a:ext uri="{28A0092B-C50C-407E-A947-70E740481C1C}">
                <a14:useLocalDpi xmlns:a14="http://schemas.microsoft.com/office/drawing/2010/main" val="0"/>
              </a:ext>
            </a:extLst>
          </a:blip>
          <a:srcRect l="13802" r="13802"/>
          <a:stretch>
            <a:fillRect/>
          </a:stretch>
        </p:blipFill>
        <p:spPr/>
      </p:pic>
    </p:spTree>
    <p:extLst>
      <p:ext uri="{BB962C8B-B14F-4D97-AF65-F5344CB8AC3E}">
        <p14:creationId xmlns:p14="http://schemas.microsoft.com/office/powerpoint/2010/main" val="678269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Law of Advocacy</a:t>
            </a:r>
            <a:endParaRPr lang="en-US" dirty="0"/>
          </a:p>
        </p:txBody>
      </p:sp>
      <p:sp>
        <p:nvSpPr>
          <p:cNvPr id="3" name="Content Placeholder 2"/>
          <p:cNvSpPr>
            <a:spLocks noGrp="1"/>
          </p:cNvSpPr>
          <p:nvPr>
            <p:ph idx="1"/>
          </p:nvPr>
        </p:nvSpPr>
        <p:spPr/>
        <p:txBody>
          <a:bodyPr>
            <a:normAutofit/>
          </a:bodyPr>
          <a:lstStyle/>
          <a:p>
            <a:r>
              <a:rPr lang="en-US" dirty="0" smtClean="0"/>
              <a:t>Law </a:t>
            </a:r>
            <a:r>
              <a:rPr lang="en-US" dirty="0"/>
              <a:t>of agency governs </a:t>
            </a:r>
            <a:r>
              <a:rPr lang="en-US" dirty="0" smtClean="0"/>
              <a:t>relationship between </a:t>
            </a:r>
            <a:r>
              <a:rPr lang="en-US" dirty="0"/>
              <a:t>clients and </a:t>
            </a:r>
            <a:r>
              <a:rPr lang="en-US" dirty="0" smtClean="0"/>
              <a:t>brokers.</a:t>
            </a:r>
          </a:p>
          <a:p>
            <a:r>
              <a:rPr lang="en-US" dirty="0" smtClean="0"/>
              <a:t>A </a:t>
            </a:r>
            <a:r>
              <a:rPr lang="en-US" dirty="0"/>
              <a:t>broker who </a:t>
            </a:r>
            <a:r>
              <a:rPr lang="en-US" dirty="0" smtClean="0"/>
              <a:t>“represents” </a:t>
            </a:r>
            <a:r>
              <a:rPr lang="en-US" dirty="0"/>
              <a:t>a party </a:t>
            </a:r>
            <a:r>
              <a:rPr lang="en-US" dirty="0" smtClean="0"/>
              <a:t>is that party’s agent </a:t>
            </a:r>
          </a:p>
          <a:p>
            <a:pPr>
              <a:buNone/>
            </a:pPr>
            <a:endParaRPr lang="en-US" dirty="0"/>
          </a:p>
        </p:txBody>
      </p:sp>
      <p:pic>
        <p:nvPicPr>
          <p:cNvPr id="4" name="Picture 3" descr="law of agency.jpg"/>
          <p:cNvPicPr>
            <a:picLocks noChangeAspect="1"/>
          </p:cNvPicPr>
          <p:nvPr/>
        </p:nvPicPr>
        <p:blipFill>
          <a:blip r:embed="rId2" cstate="print"/>
          <a:stretch>
            <a:fillRect/>
          </a:stretch>
        </p:blipFill>
        <p:spPr>
          <a:xfrm>
            <a:off x="2590800" y="4114800"/>
            <a:ext cx="3853543" cy="2556938"/>
          </a:xfrm>
          <a:prstGeom prst="rect">
            <a:avLst/>
          </a:prstGeom>
        </p:spPr>
      </p:pic>
    </p:spTree>
    <p:extLst>
      <p:ext uri="{BB962C8B-B14F-4D97-AF65-F5344CB8AC3E}">
        <p14:creationId xmlns:p14="http://schemas.microsoft.com/office/powerpoint/2010/main" val="302108460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0978" y="685800"/>
            <a:ext cx="9144000" cy="1829761"/>
          </a:xfrm>
        </p:spPr>
        <p:txBody>
          <a:bodyPr/>
          <a:lstStyle/>
          <a:p>
            <a:r>
              <a:rPr lang="en-US" dirty="0" smtClean="0"/>
              <a:t> Reputation Management</a:t>
            </a:r>
            <a:endParaRPr lang="en-US" dirty="0"/>
          </a:p>
        </p:txBody>
      </p:sp>
      <p:sp>
        <p:nvSpPr>
          <p:cNvPr id="4" name="Subtitle 3"/>
          <p:cNvSpPr>
            <a:spLocks noGrp="1"/>
          </p:cNvSpPr>
          <p:nvPr>
            <p:ph type="subTitle" idx="1"/>
          </p:nvPr>
        </p:nvSpPr>
        <p:spPr/>
        <p:txBody>
          <a:bodyPr>
            <a:normAutofit/>
          </a:bodyPr>
          <a:lstStyle/>
          <a:p>
            <a:r>
              <a:rPr lang="en-US" sz="3600" dirty="0" smtClean="0"/>
              <a:t>Your agents are a reflection of you!</a:t>
            </a:r>
            <a:endParaRPr lang="en-US" sz="3600" dirty="0"/>
          </a:p>
        </p:txBody>
      </p:sp>
    </p:spTree>
    <p:extLst>
      <p:ext uri="{BB962C8B-B14F-4D97-AF65-F5344CB8AC3E}">
        <p14:creationId xmlns:p14="http://schemas.microsoft.com/office/powerpoint/2010/main" val="41743988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1" dirty="0" smtClean="0"/>
              <a:t>Informing and Responding to Clients </a:t>
            </a:r>
            <a:endParaRPr lang="en-US" sz="3200" dirty="0"/>
          </a:p>
        </p:txBody>
      </p:sp>
      <p:sp>
        <p:nvSpPr>
          <p:cNvPr id="3" name="Content Placeholder 2"/>
          <p:cNvSpPr>
            <a:spLocks noGrp="1"/>
          </p:cNvSpPr>
          <p:nvPr>
            <p:ph idx="1"/>
          </p:nvPr>
        </p:nvSpPr>
        <p:spPr/>
        <p:txBody>
          <a:bodyPr>
            <a:normAutofit/>
          </a:bodyPr>
          <a:lstStyle/>
          <a:p>
            <a:r>
              <a:rPr lang="en-US" dirty="0" smtClean="0"/>
              <a:t>Have a duty to disclose important information to the principal</a:t>
            </a:r>
          </a:p>
          <a:p>
            <a:pPr lvl="1"/>
            <a:r>
              <a:rPr lang="en-US" dirty="0" smtClean="0"/>
              <a:t>all </a:t>
            </a:r>
            <a:r>
              <a:rPr lang="en-US" i="1" dirty="0" smtClean="0"/>
              <a:t>known information that would affect the principal’s decision on any offer</a:t>
            </a:r>
          </a:p>
          <a:p>
            <a:pPr lvl="1"/>
            <a:r>
              <a:rPr lang="en-US" dirty="0" smtClean="0"/>
              <a:t>all </a:t>
            </a:r>
            <a:r>
              <a:rPr lang="en-US" i="1" dirty="0" smtClean="0"/>
              <a:t>significant information relating to the transaction</a:t>
            </a:r>
          </a:p>
          <a:p>
            <a:r>
              <a:rPr lang="en-US" dirty="0" smtClean="0"/>
              <a:t>A principal may direct agent in writing NOT to submit subsequent offers after entering into a contract</a:t>
            </a:r>
          </a:p>
          <a:p>
            <a:r>
              <a:rPr lang="en-US" dirty="0" smtClean="0"/>
              <a:t>Licensees must be honest and fair to all including non-clients and not provide inaccurate information</a:t>
            </a:r>
          </a:p>
          <a:p>
            <a:r>
              <a:rPr lang="en-US" dirty="0" smtClean="0"/>
              <a:t>Supervising broker should be available during all normal business hours</a:t>
            </a:r>
          </a:p>
          <a:p>
            <a:r>
              <a:rPr lang="en-US" dirty="0" smtClean="0"/>
              <a:t>Supervising broker should monitor transactions</a:t>
            </a:r>
          </a:p>
        </p:txBody>
      </p:sp>
    </p:spTree>
    <p:extLst>
      <p:ext uri="{BB962C8B-B14F-4D97-AF65-F5344CB8AC3E}">
        <p14:creationId xmlns:p14="http://schemas.microsoft.com/office/powerpoint/2010/main" val="231099563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5"/>
          <p:cNvSpPr>
            <a:spLocks noGrp="1" noChangeArrowheads="1"/>
          </p:cNvSpPr>
          <p:nvPr>
            <p:ph type="title" idx="4294967295"/>
          </p:nvPr>
        </p:nvSpPr>
        <p:spPr bwMode="auto">
          <a:xfrm>
            <a:off x="2133600" y="274638"/>
            <a:ext cx="7010400" cy="1143000"/>
          </a:xfrm>
          <a:prstGeom prst="rect">
            <a:avLst/>
          </a:prstGeom>
          <a:noFill/>
          <a:ln>
            <a:miter lim="800000"/>
            <a:headEnd/>
            <a:tailEnd/>
          </a:ln>
        </p:spPr>
        <p:txBody>
          <a:bodyPr>
            <a:prstTxWarp prst="textNoShape">
              <a:avLst/>
            </a:prstTxWarp>
          </a:bodyPr>
          <a:lstStyle/>
          <a:p>
            <a:pPr eaLnBrk="1" hangingPunct="1"/>
            <a:r>
              <a:rPr lang="en-US"/>
              <a:t>Take a Tip from Marriott</a:t>
            </a:r>
          </a:p>
        </p:txBody>
      </p:sp>
      <p:pic>
        <p:nvPicPr>
          <p:cNvPr id="145411" name="Picture 7" descr="marr_logowithbug_114x22"/>
          <p:cNvPicPr>
            <a:picLocks noGrp="1" noChangeAspect="1" noChangeArrowheads="1"/>
          </p:cNvPicPr>
          <p:nvPr>
            <p:ph idx="4294967295"/>
          </p:nvPr>
        </p:nvPicPr>
        <p:blipFill>
          <a:blip r:embed="rId4"/>
          <a:srcRect/>
          <a:stretch>
            <a:fillRect/>
          </a:stretch>
        </p:blipFill>
        <p:spPr bwMode="auto">
          <a:xfrm>
            <a:off x="2209800" y="1219200"/>
            <a:ext cx="6934200" cy="868363"/>
          </a:xfrm>
          <a:prstGeom prst="rect">
            <a:avLst/>
          </a:prstGeom>
          <a:noFill/>
          <a:ln>
            <a:miter lim="800000"/>
            <a:headEnd/>
            <a:tailEnd/>
          </a:ln>
        </p:spPr>
      </p:pic>
      <p:sp>
        <p:nvSpPr>
          <p:cNvPr id="145412" name="Text Box 8"/>
          <p:cNvSpPr txBox="1">
            <a:spLocks noChangeArrowheads="1"/>
          </p:cNvSpPr>
          <p:nvPr/>
        </p:nvSpPr>
        <p:spPr bwMode="auto">
          <a:xfrm>
            <a:off x="914400" y="2133600"/>
            <a:ext cx="6781800" cy="3505200"/>
          </a:xfrm>
          <a:prstGeom prst="rect">
            <a:avLst/>
          </a:prstGeom>
          <a:noFill/>
          <a:ln w="9525">
            <a:noFill/>
            <a:miter lim="800000"/>
            <a:headEnd/>
            <a:tailEnd/>
          </a:ln>
        </p:spPr>
        <p:txBody>
          <a:bodyPr>
            <a:prstTxWarp prst="textNoShape">
              <a:avLst/>
            </a:prstTxWarp>
            <a:spAutoFit/>
          </a:bodyPr>
          <a:lstStyle/>
          <a:p>
            <a:pPr algn="l">
              <a:spcBef>
                <a:spcPct val="50000"/>
              </a:spcBef>
              <a:buFontTx/>
              <a:buChar char="•"/>
            </a:pPr>
            <a:r>
              <a:rPr lang="en-US" sz="3200" dirty="0"/>
              <a:t>89% of guests with no problems ….we’ll be back</a:t>
            </a:r>
          </a:p>
          <a:p>
            <a:pPr algn="l">
              <a:spcBef>
                <a:spcPct val="50000"/>
              </a:spcBef>
              <a:buFontTx/>
              <a:buChar char="•"/>
            </a:pPr>
            <a:r>
              <a:rPr lang="en-US" sz="3200" dirty="0"/>
              <a:t>69% of guests with problems not resolved…we’ll be back</a:t>
            </a:r>
          </a:p>
          <a:p>
            <a:pPr algn="l">
              <a:spcBef>
                <a:spcPct val="50000"/>
              </a:spcBef>
              <a:buFontTx/>
              <a:buChar char="•"/>
            </a:pPr>
            <a:r>
              <a:rPr lang="en-US" sz="3200" dirty="0"/>
              <a:t>94% of guests with problems that were resolved…we’ll be back</a:t>
            </a:r>
          </a:p>
        </p:txBody>
      </p:sp>
    </p:spTree>
    <p:custDataLst>
      <p:tags r:id="rId1"/>
    </p:custDataLst>
    <p:extLst>
      <p:ext uri="{BB962C8B-B14F-4D97-AF65-F5344CB8AC3E}">
        <p14:creationId xmlns:p14="http://schemas.microsoft.com/office/powerpoint/2010/main" val="2533502821"/>
      </p:ext>
    </p:extLst>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normAutofit/>
          </a:bodyPr>
          <a:lstStyle/>
          <a:p>
            <a:r>
              <a:rPr lang="en-US" dirty="0" smtClean="0"/>
              <a:t>New Provisions to the Code</a:t>
            </a:r>
          </a:p>
        </p:txBody>
      </p:sp>
      <p:sp>
        <p:nvSpPr>
          <p:cNvPr id="36867" name="Content Placeholder 2"/>
          <p:cNvSpPr>
            <a:spLocks noGrp="1"/>
          </p:cNvSpPr>
          <p:nvPr>
            <p:ph idx="1"/>
          </p:nvPr>
        </p:nvSpPr>
        <p:spPr>
          <a:xfrm>
            <a:off x="457200" y="1143000"/>
            <a:ext cx="8229600" cy="4530725"/>
          </a:xfrm>
        </p:spPr>
        <p:txBody>
          <a:bodyPr>
            <a:normAutofit lnSpcReduction="10000"/>
          </a:bodyPr>
          <a:lstStyle/>
          <a:p>
            <a:r>
              <a:rPr lang="en-US" smtClean="0"/>
              <a:t>SOP 15-2 amended.</a:t>
            </a:r>
          </a:p>
          <a:p>
            <a:pPr>
              <a:buFont typeface="Wingdings" pitchFamily="2" charset="2"/>
              <a:buNone/>
            </a:pPr>
            <a:r>
              <a:rPr lang="en-US" sz="2800" smtClean="0"/>
              <a:t>The obligation to refrain from making false or misleading statements about </a:t>
            </a:r>
            <a:r>
              <a:rPr lang="en-US" sz="2800" u="sng" smtClean="0"/>
              <a:t>competitors, </a:t>
            </a:r>
            <a:r>
              <a:rPr lang="en-US" sz="2800" smtClean="0"/>
              <a:t>competitors businesses and competitors’ business practices includes the duty to not knowingly or recklessly </a:t>
            </a:r>
            <a:r>
              <a:rPr lang="en-US" sz="2800" u="sng" smtClean="0"/>
              <a:t>publish</a:t>
            </a:r>
            <a:r>
              <a:rPr lang="en-US" sz="2800" smtClean="0"/>
              <a:t>, repeat, retransmit or republish false or misleading statements made by others. This duty applies whether the false or misleading statements are repeated in person, in writing, by technological means (i.e. the Internet) or by any other means.</a:t>
            </a:r>
            <a:endParaRPr lang="en-US" sz="2800" u="sng" smtClean="0"/>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normAutofit/>
          </a:bodyPr>
          <a:lstStyle/>
          <a:p>
            <a:r>
              <a:rPr lang="en-US" smtClean="0"/>
              <a:t>And a NEW SOP for Article 15 ----</a:t>
            </a:r>
          </a:p>
        </p:txBody>
      </p:sp>
      <p:sp>
        <p:nvSpPr>
          <p:cNvPr id="37891" name="Content Placeholder 2"/>
          <p:cNvSpPr>
            <a:spLocks noGrp="1"/>
          </p:cNvSpPr>
          <p:nvPr>
            <p:ph idx="1"/>
          </p:nvPr>
        </p:nvSpPr>
        <p:spPr/>
        <p:txBody>
          <a:bodyPr/>
          <a:lstStyle/>
          <a:p>
            <a:pPr>
              <a:buFont typeface="Wingdings" pitchFamily="2" charset="2"/>
              <a:buNone/>
            </a:pPr>
            <a:r>
              <a:rPr lang="en-US" smtClean="0"/>
              <a:t>“The obligation to refrain from making false or misleading statements about competitors, competitors’ businesses and competitors’ business practices includes the duty to publish a clarification about or to remove statements made by others on electronic media the REALTOR® controls once the REALTOR® knows the statement is false or misleading.”</a:t>
            </a: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 y="274638"/>
            <a:ext cx="8534400" cy="1143000"/>
          </a:xfrm>
        </p:spPr>
        <p:txBody>
          <a:bodyPr>
            <a:normAutofit/>
          </a:bodyPr>
          <a:lstStyle/>
          <a:p>
            <a:r>
              <a:rPr lang="en-US" dirty="0" smtClean="0"/>
              <a:t>7 Habits of Highly Defective Agents</a:t>
            </a:r>
            <a:endParaRPr lang="en-US" dirty="0"/>
          </a:p>
        </p:txBody>
      </p:sp>
      <p:pic>
        <p:nvPicPr>
          <p:cNvPr id="6" name="Picture 4" descr="iStock_000001674664Smallangry woman"/>
          <p:cNvPicPr>
            <a:picLocks noGrp="1" noChangeAspect="1" noChangeArrowheads="1"/>
          </p:cNvPicPr>
          <p:nvPr>
            <p:ph idx="1"/>
          </p:nvPr>
        </p:nvPicPr>
        <p:blipFill>
          <a:blip r:embed="rId2" cstate="print"/>
          <a:srcRect t="5477" b="5477"/>
          <a:stretch>
            <a:fillRect/>
          </a:stretch>
        </p:blipFill>
        <p:spPr bwMode="auto">
          <a:prstGeom prst="rect">
            <a:avLst/>
          </a:prstGeom>
          <a:noFill/>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381000"/>
            <a:ext cx="8229600" cy="5626291"/>
          </a:xfrm>
        </p:spPr>
        <p:txBody>
          <a:bodyPr>
            <a:normAutofit/>
          </a:bodyPr>
          <a:lstStyle/>
          <a:p>
            <a:pPr marL="624078" indent="-514350">
              <a:buAutoNum type="arabicPeriod"/>
            </a:pPr>
            <a:r>
              <a:rPr lang="en-US" dirty="0" smtClean="0"/>
              <a:t>They NEVER read anything from the Department, their local board, or the licensing board….or open their mail from them, even!</a:t>
            </a:r>
          </a:p>
          <a:p>
            <a:pPr marL="624078" indent="-514350">
              <a:buAutoNum type="arabicPeriod"/>
            </a:pPr>
            <a:r>
              <a:rPr lang="en-US" dirty="0" smtClean="0"/>
              <a:t>Filling in a contract form without knowing what it means…. ‘when did they change that?’</a:t>
            </a:r>
          </a:p>
          <a:p>
            <a:pPr marL="624078" indent="-514350">
              <a:buAutoNum type="arabicPeriod"/>
            </a:pPr>
            <a:r>
              <a:rPr lang="en-US" dirty="0" smtClean="0"/>
              <a:t>Don’t know, Don’t care about agency law…cause it keeps changing!</a:t>
            </a:r>
          </a:p>
          <a:p>
            <a:pPr marL="624078" indent="-514350">
              <a:buAutoNum type="arabicPeriod"/>
            </a:pPr>
            <a:r>
              <a:rPr lang="en-US" dirty="0" smtClean="0"/>
              <a:t>Let’s advertise any where, any time, any place, no matter what…no one is watching!</a:t>
            </a:r>
          </a:p>
          <a:p>
            <a:pPr marL="624078" indent="-514350">
              <a:buAutoNum type="arabicPeriod"/>
            </a:pPr>
            <a:r>
              <a:rPr lang="en-US" dirty="0" smtClean="0"/>
              <a:t>Performing outside duties or where you have no expertise…I need a deal!</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amond(in)">
                                      <p:cBhvr>
                                        <p:cTn id="12" dur="20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 calcmode="lin" valueType="num">
                                      <p:cBhvr additive="base">
                                        <p:cTn id="1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5" presetClass="entr" presetSubtype="0" fill="hold" nodeType="clickEffect">
                                  <p:stCondLst>
                                    <p:cond delay="0"/>
                                  </p:stCondLst>
                                  <p:iterate type="lt">
                                    <p:tmPct val="10000"/>
                                  </p:iterate>
                                  <p:childTnLst>
                                    <p:set>
                                      <p:cBhvr>
                                        <p:cTn id="22" dur="1" fill="hold">
                                          <p:stCondLst>
                                            <p:cond delay="0"/>
                                          </p:stCondLst>
                                        </p:cTn>
                                        <p:tgtEl>
                                          <p:spTgt spid="2">
                                            <p:txEl>
                                              <p:pRg st="3" end="3"/>
                                            </p:txEl>
                                          </p:spTgt>
                                        </p:tgtEl>
                                        <p:attrNameLst>
                                          <p:attrName>style.visibility</p:attrName>
                                        </p:attrNameLst>
                                      </p:cBhvr>
                                      <p:to>
                                        <p:strVal val="visible"/>
                                      </p:to>
                                    </p:set>
                                    <p:animEffect transition="in" filter="fade">
                                      <p:cBhvr>
                                        <p:cTn id="23" dur="2000"/>
                                        <p:tgtEl>
                                          <p:spTgt spid="2">
                                            <p:txEl>
                                              <p:pRg st="3" end="3"/>
                                            </p:txEl>
                                          </p:spTgt>
                                        </p:tgtEl>
                                      </p:cBhvr>
                                    </p:animEffect>
                                    <p:anim calcmode="lin" valueType="num">
                                      <p:cBhvr>
                                        <p:cTn id="24" dur="2000" fill="hold"/>
                                        <p:tgtEl>
                                          <p:spTgt spid="2">
                                            <p:txEl>
                                              <p:pRg st="3" end="3"/>
                                            </p:txEl>
                                          </p:spTgt>
                                        </p:tgtEl>
                                        <p:attrNameLst>
                                          <p:attrName>ppt_w</p:attrName>
                                        </p:attrNameLst>
                                      </p:cBhvr>
                                      <p:tavLst>
                                        <p:tav tm="0" fmla="#ppt_w*sin(2.5*pi*$)">
                                          <p:val>
                                            <p:fltVal val="0"/>
                                          </p:val>
                                        </p:tav>
                                        <p:tav tm="100000">
                                          <p:val>
                                            <p:fltVal val="1"/>
                                          </p:val>
                                        </p:tav>
                                      </p:tavLst>
                                    </p:anim>
                                    <p:anim calcmode="lin" valueType="num">
                                      <p:cBhvr>
                                        <p:cTn id="25" dur="2000" fill="hold"/>
                                        <p:tgtEl>
                                          <p:spTgt spid="2">
                                            <p:txEl>
                                              <p:pRg st="3" end="3"/>
                                            </p:txEl>
                                          </p:spTgt>
                                        </p:tgtEl>
                                        <p:attrNameLst>
                                          <p:attrName>ppt_h</p:attrName>
                                        </p:attrNameLst>
                                      </p:cBhvr>
                                      <p:tavLst>
                                        <p:tav tm="0">
                                          <p:val>
                                            <p:strVal val="#ppt_h"/>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2">
                                            <p:txEl>
                                              <p:pRg st="4" end="4"/>
                                            </p:txEl>
                                          </p:spTgt>
                                        </p:tgtEl>
                                        <p:attrNameLst>
                                          <p:attrName>style.visibility</p:attrName>
                                        </p:attrNameLst>
                                      </p:cBhvr>
                                      <p:to>
                                        <p:strVal val="visible"/>
                                      </p:to>
                                    </p:set>
                                    <p:animEffect transition="in" filter="box(in)">
                                      <p:cBhvr>
                                        <p:cTn id="30"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457200"/>
            <a:ext cx="8229600" cy="5550091"/>
          </a:xfrm>
        </p:spPr>
        <p:txBody>
          <a:bodyPr/>
          <a:lstStyle/>
          <a:p>
            <a:pPr marL="624078" indent="-514350">
              <a:buAutoNum type="arabicPeriod" startAt="6"/>
            </a:pPr>
            <a:r>
              <a:rPr lang="en-US" dirty="0" smtClean="0"/>
              <a:t>Loosing temper and acting like a fool!  Tip:</a:t>
            </a:r>
          </a:p>
          <a:p>
            <a:pPr marL="624078" indent="-514350">
              <a:buNone/>
            </a:pPr>
            <a:r>
              <a:rPr lang="en-US" dirty="0" smtClean="0"/>
              <a:t>	“send’ button on your email is not your friend!  What you say no matter what can hurt you!</a:t>
            </a:r>
          </a:p>
          <a:p>
            <a:pPr marL="624078" indent="-514350">
              <a:buNone/>
            </a:pPr>
            <a:r>
              <a:rPr lang="en-US" dirty="0" smtClean="0"/>
              <a:t>7. Paying no attention to the client or what they say or ask you to do!  Because you know what’s best!</a:t>
            </a:r>
          </a:p>
          <a:p>
            <a:pPr marL="624078" indent="-514350">
              <a:buNone/>
            </a:pPr>
            <a:endParaRPr lang="en-US" dirty="0" smtClean="0"/>
          </a:p>
          <a:p>
            <a:pPr marL="624078" indent="-514350">
              <a:buNone/>
            </a:pPr>
            <a:r>
              <a:rPr lang="en-US" dirty="0" smtClean="0"/>
              <a:t>NEW BEST SELLER:</a:t>
            </a:r>
            <a:br>
              <a:rPr lang="en-US" dirty="0" smtClean="0"/>
            </a:br>
            <a:r>
              <a:rPr lang="en-US" b="1" i="1" u="sng" dirty="0" smtClean="0">
                <a:solidFill>
                  <a:srgbClr val="C00000"/>
                </a:solidFill>
              </a:rPr>
              <a:t>The Uniform Care and Feeding of Plaintiffs</a:t>
            </a:r>
            <a:r>
              <a:rPr lang="en-US" dirty="0" smtClean="0"/>
              <a:t>!</a:t>
            </a:r>
          </a:p>
          <a:p>
            <a:pPr marL="624078" indent="-514350">
              <a:buNone/>
            </a:pPr>
            <a:r>
              <a:rPr lang="en-US" dirty="0" smtClean="0"/>
              <a:t>				by a local REALTOR® Near YOU!</a:t>
            </a:r>
          </a:p>
          <a:p>
            <a:pPr marL="624078" indent="-514350">
              <a:buNone/>
            </a:pPr>
            <a:endParaRPr lang="en-US" dirty="0" smtClean="0"/>
          </a:p>
          <a:p>
            <a:pPr marL="624078" indent="-514350">
              <a:buNone/>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 calcmode="lin" valueType="num">
                                      <p:cBhvr>
                                        <p:cTn id="7" dur="500" fill="hold"/>
                                        <p:tgtEl>
                                          <p:spTgt spid="5">
                                            <p:txEl>
                                              <p:pRg st="5" end="5"/>
                                            </p:txEl>
                                          </p:spTgt>
                                        </p:tgtEl>
                                        <p:attrNameLst>
                                          <p:attrName>ppt_w</p:attrName>
                                        </p:attrNameLst>
                                      </p:cBhvr>
                                      <p:tavLst>
                                        <p:tav tm="0">
                                          <p:val>
                                            <p:fltVal val="0"/>
                                          </p:val>
                                        </p:tav>
                                        <p:tav tm="100000">
                                          <p:val>
                                            <p:strVal val="#ppt_w"/>
                                          </p:val>
                                        </p:tav>
                                      </p:tavLst>
                                    </p:anim>
                                    <p:anim calcmode="lin" valueType="num">
                                      <p:cBhvr>
                                        <p:cTn id="8" dur="500" fill="hold"/>
                                        <p:tgtEl>
                                          <p:spTgt spid="5">
                                            <p:txEl>
                                              <p:pRg st="5" end="5"/>
                                            </p:txEl>
                                          </p:spTgt>
                                        </p:tgtEl>
                                        <p:attrNameLst>
                                          <p:attrName>ppt_h</p:attrName>
                                        </p:attrNameLst>
                                      </p:cBhvr>
                                      <p:tavLst>
                                        <p:tav tm="0">
                                          <p:val>
                                            <p:fltVal val="0"/>
                                          </p:val>
                                        </p:tav>
                                        <p:tav tm="100000">
                                          <p:val>
                                            <p:strVal val="#ppt_h"/>
                                          </p:val>
                                        </p:tav>
                                      </p:tavLst>
                                    </p:anim>
                                    <p:animEffect transition="in" filter="fade">
                                      <p:cBhvr>
                                        <p:cTn id="9" dur="500"/>
                                        <p:tgtEl>
                                          <p:spTgt spid="5">
                                            <p:txEl>
                                              <p:pRg st="5" end="5"/>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4" presetClass="entr" presetSubtype="16" fill="hold" nodeType="click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animEffect transition="in" filter="box(in)">
                                      <p:cBhvr>
                                        <p:cTn id="14" dur="500"/>
                                        <p:tgtEl>
                                          <p:spTgt spid="5">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box(in)">
                                      <p:cBhvr>
                                        <p:cTn id="19" dur="500"/>
                                        <p:tgtEl>
                                          <p:spTgt spid="5">
                                            <p:txEl>
                                              <p:pRg st="4" end="4"/>
                                            </p:txEl>
                                          </p:spTgt>
                                        </p:tgtEl>
                                      </p:cBhvr>
                                    </p:animEffect>
                                  </p:childTnLst>
                                </p:cTn>
                              </p:par>
                              <p:par>
                                <p:cTn id="20" presetID="4" presetClass="entr" presetSubtype="16"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box(in)">
                                      <p:cBhvr>
                                        <p:cTn id="2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p:txBody>
          <a:bodyPr>
            <a:normAutofit/>
          </a:bodyPr>
          <a:lstStyle/>
          <a:p>
            <a:pPr eaLnBrk="1" hangingPunct="1"/>
            <a:r>
              <a:rPr lang="en-US" dirty="0">
                <a:latin typeface="Times New Roman" charset="0"/>
              </a:rPr>
              <a:t>History of the </a:t>
            </a:r>
            <a:r>
              <a:rPr lang="en-US" dirty="0" smtClean="0">
                <a:latin typeface="Times New Roman" charset="0"/>
              </a:rPr>
              <a:t>Company is Important</a:t>
            </a:r>
            <a:endParaRPr lang="en-US" dirty="0">
              <a:latin typeface="Times New Roman" charset="0"/>
            </a:endParaRPr>
          </a:p>
        </p:txBody>
      </p:sp>
      <p:pic>
        <p:nvPicPr>
          <p:cNvPr id="49154" name="Picture 6" descr="MPj040893200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2209800"/>
            <a:ext cx="4038600" cy="3978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1303249"/>
      </p:ext>
    </p:extLst>
  </p:cSld>
  <p:clrMapOvr>
    <a:masterClrMapping/>
  </p:clrMapOvr>
  <p:transition spd="slow"/>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Consider the alternatives!</a:t>
            </a:r>
            <a:endParaRPr lang="en-US" dirty="0"/>
          </a:p>
        </p:txBody>
      </p:sp>
      <p:pic>
        <p:nvPicPr>
          <p:cNvPr id="4" name="Content Placeholder 3" descr="risk and reward.jpg"/>
          <p:cNvPicPr>
            <a:picLocks noGrp="1" noChangeAspect="1"/>
          </p:cNvPicPr>
          <p:nvPr>
            <p:ph idx="1"/>
          </p:nvPr>
        </p:nvPicPr>
        <p:blipFill>
          <a:blip r:embed="rId2" cstate="print"/>
          <a:srcRect t="20285" b="20285"/>
          <a:stretch>
            <a:fillRect/>
          </a:stretch>
        </p:blipFill>
        <p:spPr>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normAutofit fontScale="90000"/>
          </a:bodyPr>
          <a:lstStyle/>
          <a:p>
            <a:r>
              <a:rPr lang="en-US" sz="4800" smtClean="0"/>
              <a:t>SOP 1-9  Confidentiality Please!</a:t>
            </a:r>
          </a:p>
        </p:txBody>
      </p:sp>
      <p:sp>
        <p:nvSpPr>
          <p:cNvPr id="3" name="Content Placeholder 2"/>
          <p:cNvSpPr>
            <a:spLocks noGrp="1"/>
          </p:cNvSpPr>
          <p:nvPr>
            <p:ph idx="1"/>
          </p:nvPr>
        </p:nvSpPr>
        <p:spPr/>
        <p:txBody>
          <a:bodyPr/>
          <a:lstStyle/>
          <a:p>
            <a:pPr>
              <a:buFont typeface="Wingdings" pitchFamily="2" charset="2"/>
              <a:buNone/>
              <a:defRPr/>
            </a:pPr>
            <a:r>
              <a:rPr lang="en-US" dirty="0" smtClean="0"/>
              <a:t>The obligation of </a:t>
            </a:r>
            <a:r>
              <a:rPr lang="en-US" cap="small" dirty="0" smtClean="0"/>
              <a:t>Realtors</a:t>
            </a:r>
            <a:r>
              <a:rPr lang="en-US" baseline="30000" dirty="0" smtClean="0"/>
              <a:t>®</a:t>
            </a:r>
            <a:r>
              <a:rPr lang="en-US" dirty="0" smtClean="0"/>
              <a:t> to preserve confidential information (as defined by state law) provided by their clients in the course of any agency relationship or non-agency relationship recognized by law continues after termination of agency relationships or any non-agency relationships recognized by law. </a:t>
            </a:r>
            <a:r>
              <a:rPr lang="en-US" cap="small" dirty="0" smtClean="0"/>
              <a:t>Realtors</a:t>
            </a:r>
            <a:r>
              <a:rPr lang="en-US" baseline="30000" dirty="0" smtClean="0"/>
              <a:t>®</a:t>
            </a:r>
            <a:r>
              <a:rPr lang="en-US" dirty="0" smtClean="0"/>
              <a:t> shall not knowingly, during or following the termination of professional relationships with their clients:</a:t>
            </a:r>
          </a:p>
          <a:p>
            <a:pPr>
              <a:buFont typeface="Wingdings" pitchFamily="2" charset="2"/>
              <a:buNone/>
              <a:defRPr/>
            </a:pPr>
            <a:endParaRPr lang="en-US" dirty="0"/>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60184" y="1600200"/>
            <a:ext cx="2139696" cy="1143000"/>
          </a:xfrm>
        </p:spPr>
        <p:txBody>
          <a:bodyPr>
            <a:normAutofit fontScale="90000"/>
          </a:bodyPr>
          <a:lstStyle/>
          <a:p>
            <a:r>
              <a:rPr lang="en-US" smtClean="0"/>
              <a:t> </a:t>
            </a:r>
            <a:br>
              <a:rPr lang="en-US" smtClean="0"/>
            </a:br>
            <a:r>
              <a:rPr lang="en-US"/>
              <a:t/>
            </a:r>
            <a:br>
              <a:rPr lang="en-US"/>
            </a:br>
            <a:r>
              <a:rPr lang="en-US" smtClean="0"/>
              <a:t/>
            </a:r>
            <a:br>
              <a:rPr lang="en-US" smtClean="0"/>
            </a:br>
            <a:r>
              <a:rPr lang="en-US"/>
              <a:t/>
            </a:r>
            <a:br>
              <a:rPr lang="en-US"/>
            </a:br>
            <a:r>
              <a:rPr lang="en-US" smtClean="0">
                <a:solidFill>
                  <a:schemeClr val="tx1"/>
                </a:solidFill>
              </a:rPr>
              <a:t>Always </a:t>
            </a:r>
            <a:r>
              <a:rPr lang="en-US" dirty="0" smtClean="0">
                <a:solidFill>
                  <a:schemeClr val="tx1"/>
                </a:solidFill>
              </a:rPr>
              <a:t>seek to create new opportunities for you and </a:t>
            </a:r>
            <a:r>
              <a:rPr lang="en-US" smtClean="0">
                <a:solidFill>
                  <a:schemeClr val="tx1"/>
                </a:solidFill>
              </a:rPr>
              <a:t>your company….</a:t>
            </a:r>
            <a:r>
              <a:rPr lang="en-US" dirty="0" smtClean="0">
                <a:solidFill>
                  <a:schemeClr val="tx1"/>
                </a:solidFill>
              </a:rPr>
              <a:t>be vigilant! </a:t>
            </a:r>
            <a:endParaRPr lang="en-US" dirty="0">
              <a:solidFill>
                <a:schemeClr val="tx1"/>
              </a:solidFill>
            </a:endParaRPr>
          </a:p>
        </p:txBody>
      </p:sp>
      <p:pic>
        <p:nvPicPr>
          <p:cNvPr id="10" name="Picture Placeholder 9" descr="choices.jpg"/>
          <p:cNvPicPr>
            <a:picLocks noGrp="1" noChangeAspect="1"/>
          </p:cNvPicPr>
          <p:nvPr>
            <p:ph type="pic" idx="1"/>
          </p:nvPr>
        </p:nvPicPr>
        <p:blipFill>
          <a:blip r:embed="rId2"/>
          <a:srcRect l="9751" r="9751"/>
          <a:stretch>
            <a:fillRect/>
          </a:stretch>
        </p:blipFill>
        <p:spPr/>
      </p:pic>
      <p:sp>
        <p:nvSpPr>
          <p:cNvPr id="9" name="Text Placeholder 8"/>
          <p:cNvSpPr>
            <a:spLocks noGrp="1"/>
          </p:cNvSpPr>
          <p:nvPr>
            <p:ph type="body" sz="half" idx="2"/>
          </p:nvPr>
        </p:nvSpPr>
        <p:spPr>
          <a:xfrm>
            <a:off x="460184" y="2971800"/>
            <a:ext cx="2139696" cy="4242816"/>
          </a:xfrm>
        </p:spPr>
        <p:txBody>
          <a:bodyPr>
            <a:normAutofit/>
          </a:bodyPr>
          <a:lstStyle/>
          <a:p>
            <a:r>
              <a:rPr lang="en-US" dirty="0" smtClean="0"/>
              <a:t>New Models</a:t>
            </a:r>
          </a:p>
          <a:p>
            <a:endParaRPr lang="en-US" dirty="0" smtClean="0"/>
          </a:p>
          <a:p>
            <a:r>
              <a:rPr lang="en-US" dirty="0" smtClean="0"/>
              <a:t>Key people</a:t>
            </a:r>
          </a:p>
          <a:p>
            <a:endParaRPr lang="en-US" dirty="0" smtClean="0"/>
          </a:p>
          <a:p>
            <a:r>
              <a:rPr lang="en-US" dirty="0" smtClean="0"/>
              <a:t>Fresh ideas</a:t>
            </a:r>
          </a:p>
          <a:p>
            <a:endParaRPr lang="en-US" dirty="0" smtClean="0"/>
          </a:p>
          <a:p>
            <a:r>
              <a:rPr lang="en-US" dirty="0" smtClean="0"/>
              <a:t>Technology</a:t>
            </a:r>
          </a:p>
          <a:p>
            <a:endParaRPr lang="en-US" dirty="0" smtClean="0"/>
          </a:p>
          <a:p>
            <a:r>
              <a:rPr lang="en-US" dirty="0" smtClean="0"/>
              <a:t>Frontiers</a:t>
            </a:r>
          </a:p>
          <a:p>
            <a:endParaRPr lang="en-US" dirty="0" smtClean="0"/>
          </a:p>
          <a:p>
            <a:r>
              <a:rPr lang="en-US" dirty="0" smtClean="0"/>
              <a:t>Challenges and opportunities</a:t>
            </a:r>
            <a:endParaRPr lang="en-US" dirty="0"/>
          </a:p>
        </p:txBody>
      </p:sp>
    </p:spTree>
    <p:extLst>
      <p:ext uri="{BB962C8B-B14F-4D97-AF65-F5344CB8AC3E}">
        <p14:creationId xmlns:p14="http://schemas.microsoft.com/office/powerpoint/2010/main" val="2351203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0" y="381000"/>
            <a:ext cx="5257800" cy="1036638"/>
          </a:xfrm>
        </p:spPr>
        <p:txBody>
          <a:bodyPr>
            <a:normAutofit/>
          </a:bodyPr>
          <a:lstStyle/>
          <a:p>
            <a:r>
              <a:rPr lang="en-US" b="1" dirty="0" smtClean="0"/>
              <a:t>Full Disclosure</a:t>
            </a:r>
            <a:endParaRPr lang="en-US" dirty="0"/>
          </a:p>
        </p:txBody>
      </p:sp>
      <p:sp>
        <p:nvSpPr>
          <p:cNvPr id="3" name="Content Placeholder 2"/>
          <p:cNvSpPr>
            <a:spLocks noGrp="1"/>
          </p:cNvSpPr>
          <p:nvPr>
            <p:ph idx="1"/>
          </p:nvPr>
        </p:nvSpPr>
        <p:spPr>
          <a:xfrm>
            <a:off x="3957826" y="1524000"/>
            <a:ext cx="4728973" cy="5105400"/>
          </a:xfrm>
        </p:spPr>
        <p:txBody>
          <a:bodyPr>
            <a:normAutofit/>
          </a:bodyPr>
          <a:lstStyle/>
          <a:p>
            <a:r>
              <a:rPr lang="en-US" dirty="0"/>
              <a:t>L</a:t>
            </a:r>
            <a:r>
              <a:rPr lang="en-US" dirty="0" smtClean="0"/>
              <a:t>icensee must convey </a:t>
            </a:r>
            <a:r>
              <a:rPr lang="en-US" dirty="0"/>
              <a:t>all known information </a:t>
            </a:r>
            <a:r>
              <a:rPr lang="en-US" dirty="0" smtClean="0"/>
              <a:t>concerning offers </a:t>
            </a:r>
            <a:r>
              <a:rPr lang="en-US" dirty="0"/>
              <a:t>and to keep the principal informed of </a:t>
            </a:r>
            <a:r>
              <a:rPr lang="en-US" dirty="0" smtClean="0"/>
              <a:t>significant information</a:t>
            </a:r>
          </a:p>
          <a:p>
            <a:r>
              <a:rPr lang="en-US" dirty="0" smtClean="0"/>
              <a:t>Examples:</a:t>
            </a:r>
          </a:p>
          <a:p>
            <a:pPr lvl="1"/>
            <a:r>
              <a:rPr lang="en-US" dirty="0" smtClean="0"/>
              <a:t>Affiliated Business Relationships</a:t>
            </a:r>
          </a:p>
          <a:p>
            <a:pPr lvl="1"/>
            <a:r>
              <a:rPr lang="en-US" dirty="0" smtClean="0"/>
              <a:t>disclose </a:t>
            </a:r>
            <a:r>
              <a:rPr lang="en-US" dirty="0"/>
              <a:t>if the agent owns an interest in the </a:t>
            </a:r>
            <a:r>
              <a:rPr lang="en-US" dirty="0" smtClean="0"/>
              <a:t>buyer</a:t>
            </a:r>
          </a:p>
          <a:p>
            <a:pPr lvl="1"/>
            <a:r>
              <a:rPr lang="en-US" dirty="0" smtClean="0"/>
              <a:t>Written disclosure if licensee is a principal in the transaction (for entities</a:t>
            </a:r>
          </a:p>
        </p:txBody>
      </p:sp>
      <p:pic>
        <p:nvPicPr>
          <p:cNvPr id="4" name="Picture 3" descr="disclosure.jpg"/>
          <p:cNvPicPr>
            <a:picLocks noChangeAspect="1"/>
          </p:cNvPicPr>
          <p:nvPr/>
        </p:nvPicPr>
        <p:blipFill>
          <a:blip r:embed="rId2" cstate="print"/>
          <a:stretch>
            <a:fillRect/>
          </a:stretch>
        </p:blipFill>
        <p:spPr>
          <a:xfrm>
            <a:off x="304800" y="1752600"/>
            <a:ext cx="3301429" cy="4191000"/>
          </a:xfrm>
          <a:prstGeom prst="rect">
            <a:avLst/>
          </a:prstGeom>
        </p:spPr>
      </p:pic>
    </p:spTree>
    <p:extLst>
      <p:ext uri="{BB962C8B-B14F-4D97-AF65-F5344CB8AC3E}">
        <p14:creationId xmlns:p14="http://schemas.microsoft.com/office/powerpoint/2010/main" val="11761724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Uniform  Contracts and Forms</a:t>
            </a:r>
            <a:endParaRPr lang="en-US" dirty="0"/>
          </a:p>
        </p:txBody>
      </p:sp>
      <p:pic>
        <p:nvPicPr>
          <p:cNvPr id="4" name="Content Placeholder 3" descr="liability.gif"/>
          <p:cNvPicPr>
            <a:picLocks noGrp="1" noChangeAspect="1"/>
          </p:cNvPicPr>
          <p:nvPr>
            <p:ph sz="half" idx="1"/>
          </p:nvPr>
        </p:nvPicPr>
        <p:blipFill>
          <a:blip r:embed="rId2" cstate="print"/>
          <a:srcRect l="67" r="67"/>
          <a:stretch>
            <a:fillRect/>
          </a:stretch>
        </p:blipFill>
        <p:spPr>
          <a:prstGeom prst="rect">
            <a:avLst/>
          </a:prstGeom>
        </p:spPr>
      </p:pic>
      <p:sp>
        <p:nvSpPr>
          <p:cNvPr id="2" name="Content Placeholder 1"/>
          <p:cNvSpPr>
            <a:spLocks noGrp="1"/>
          </p:cNvSpPr>
          <p:nvPr>
            <p:ph sz="half" idx="2"/>
          </p:nvPr>
        </p:nvSpPr>
        <p:spPr/>
        <p:txBody>
          <a:bodyPr>
            <a:normAutofit lnSpcReduction="10000"/>
          </a:bodyPr>
          <a:lstStyle/>
          <a:p>
            <a:r>
              <a:rPr lang="en-US" sz="3200" dirty="0" smtClean="0"/>
              <a:t>Belong at the Brokerage</a:t>
            </a:r>
          </a:p>
          <a:p>
            <a:r>
              <a:rPr lang="en-US" sz="3200" dirty="0" smtClean="0"/>
              <a:t>Web-based OR</a:t>
            </a:r>
          </a:p>
          <a:p>
            <a:r>
              <a:rPr lang="en-US" sz="3200" dirty="0" smtClean="0"/>
              <a:t>Paper Files</a:t>
            </a:r>
          </a:p>
          <a:p>
            <a:r>
              <a:rPr lang="en-US" sz="3200" dirty="0" smtClean="0"/>
              <a:t>What is needed for an audit needs to be there!</a:t>
            </a:r>
          </a:p>
          <a:p>
            <a:r>
              <a:rPr lang="en-US" sz="3200" dirty="0" smtClean="0"/>
              <a:t>Digital Signatures</a:t>
            </a:r>
          </a:p>
          <a:p>
            <a:r>
              <a:rPr lang="en-US" sz="3200" dirty="0" smtClean="0"/>
              <a:t>All Transactions!</a:t>
            </a:r>
          </a:p>
          <a:p>
            <a:endParaRPr lang="en-US" sz="3200" dirty="0"/>
          </a:p>
        </p:txBody>
      </p:sp>
    </p:spTree>
    <p:extLst>
      <p:ext uri="{BB962C8B-B14F-4D97-AF65-F5344CB8AC3E}">
        <p14:creationId xmlns:p14="http://schemas.microsoft.com/office/powerpoint/2010/main" val="3760909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 Transaction Management:</a:t>
            </a:r>
            <a:br>
              <a:rPr lang="en-US" dirty="0" smtClean="0"/>
            </a:br>
            <a:r>
              <a:rPr lang="en-US" dirty="0" smtClean="0"/>
              <a:t>ESI governed by FRCP</a:t>
            </a:r>
            <a:endParaRPr lang="en-US" dirty="0"/>
          </a:p>
        </p:txBody>
      </p:sp>
      <p:pic>
        <p:nvPicPr>
          <p:cNvPr id="9" name="Content Placeholder 8" descr="TransactionDetail.jpg"/>
          <p:cNvPicPr>
            <a:picLocks noGrp="1" noChangeAspect="1"/>
          </p:cNvPicPr>
          <p:nvPr>
            <p:ph sz="half" idx="1"/>
          </p:nvPr>
        </p:nvPicPr>
        <p:blipFill>
          <a:blip r:embed="rId3" cstate="print"/>
          <a:stretch>
            <a:fillRect/>
          </a:stretch>
        </p:blipFill>
        <p:spPr>
          <a:xfrm>
            <a:off x="228600" y="2209800"/>
            <a:ext cx="4131732" cy="4648199"/>
          </a:xfrm>
        </p:spPr>
      </p:pic>
      <p:sp>
        <p:nvSpPr>
          <p:cNvPr id="6" name="Content Placeholder 5"/>
          <p:cNvSpPr>
            <a:spLocks noGrp="1"/>
          </p:cNvSpPr>
          <p:nvPr>
            <p:ph sz="half" idx="2"/>
          </p:nvPr>
        </p:nvSpPr>
        <p:spPr>
          <a:xfrm>
            <a:off x="4419600" y="2133600"/>
            <a:ext cx="4495800" cy="4724400"/>
          </a:xfrm>
        </p:spPr>
        <p:txBody>
          <a:bodyPr/>
          <a:lstStyle/>
          <a:p>
            <a:pPr algn="ctr">
              <a:buNone/>
            </a:pPr>
            <a:r>
              <a:rPr lang="en-US" sz="2400" b="1" dirty="0" smtClean="0"/>
              <a:t>Dec 2006 new amendment </a:t>
            </a:r>
            <a:br>
              <a:rPr lang="en-US" sz="2400" b="1" dirty="0" smtClean="0"/>
            </a:br>
            <a:r>
              <a:rPr lang="en-US" sz="2400" b="1" dirty="0" smtClean="0"/>
              <a:t>to Federal Rules </a:t>
            </a:r>
            <a:br>
              <a:rPr lang="en-US" sz="2400" b="1" dirty="0" smtClean="0"/>
            </a:br>
            <a:r>
              <a:rPr lang="en-US" sz="2400" b="1" dirty="0" smtClean="0"/>
              <a:t>of Civil Procedure </a:t>
            </a:r>
            <a:br>
              <a:rPr lang="en-US" sz="2400" b="1" dirty="0" smtClean="0"/>
            </a:br>
            <a:r>
              <a:rPr lang="en-US" sz="2000" dirty="0" smtClean="0"/>
              <a:t>regarding</a:t>
            </a:r>
          </a:p>
          <a:p>
            <a:pPr algn="ctr">
              <a:buNone/>
            </a:pPr>
            <a:r>
              <a:rPr lang="en-US" sz="2400" b="1" dirty="0" smtClean="0"/>
              <a:t>Electronically Stored Info</a:t>
            </a:r>
          </a:p>
          <a:p>
            <a:pPr>
              <a:buNone/>
            </a:pPr>
            <a:endParaRPr lang="en-US" sz="1200" dirty="0" smtClean="0"/>
          </a:p>
          <a:p>
            <a:pPr algn="ctr">
              <a:buNone/>
            </a:pPr>
            <a:r>
              <a:rPr lang="en-US" sz="2000" dirty="0" smtClean="0"/>
              <a:t>All ESI is subject to discovery </a:t>
            </a:r>
            <a:br>
              <a:rPr lang="en-US" sz="2000" dirty="0" smtClean="0"/>
            </a:br>
            <a:r>
              <a:rPr lang="en-US" sz="2000" dirty="0" smtClean="0"/>
              <a:t>in civil lawsuits.  </a:t>
            </a:r>
            <a:br>
              <a:rPr lang="en-US" sz="2000" dirty="0" smtClean="0"/>
            </a:br>
            <a:r>
              <a:rPr lang="en-US" sz="2000" dirty="0" smtClean="0"/>
              <a:t>This means you are liable </a:t>
            </a:r>
            <a:br>
              <a:rPr lang="en-US" sz="2000" dirty="0" smtClean="0"/>
            </a:br>
            <a:r>
              <a:rPr lang="en-US" sz="2000" dirty="0" smtClean="0"/>
              <a:t>for discovery of all ESI </a:t>
            </a:r>
            <a:br>
              <a:rPr lang="en-US" sz="2000" dirty="0" smtClean="0"/>
            </a:br>
            <a:r>
              <a:rPr lang="en-US" sz="2000" dirty="0" smtClean="0"/>
              <a:t>of your Employees/Agents.  </a:t>
            </a:r>
            <a:br>
              <a:rPr lang="en-US" sz="2000" dirty="0" smtClean="0"/>
            </a:br>
            <a:r>
              <a:rPr lang="en-US" sz="2000" dirty="0" smtClean="0"/>
              <a:t>What policy do you have in place?</a:t>
            </a:r>
          </a:p>
          <a:p>
            <a:pPr>
              <a:buNone/>
            </a:pPr>
            <a:endParaRPr lang="en-US" dirty="0"/>
          </a:p>
        </p:txBody>
      </p:sp>
    </p:spTree>
    <p:extLst>
      <p:ext uri="{BB962C8B-B14F-4D97-AF65-F5344CB8AC3E}">
        <p14:creationId xmlns:p14="http://schemas.microsoft.com/office/powerpoint/2010/main" val="103213977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OWER3D TRANSITION" val="DropIn.p3d 7"/>
  <p:tag name="POWER3D OPTIONS" val="Medium "/>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1_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2209</TotalTime>
  <Words>3169</Words>
  <Application>Microsoft Macintosh PowerPoint</Application>
  <PresentationFormat>On-screen Show (4:3)</PresentationFormat>
  <Paragraphs>323</Paragraphs>
  <Slides>60</Slides>
  <Notes>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60</vt:i4>
      </vt:variant>
    </vt:vector>
  </HeadingPairs>
  <TitlesOfParts>
    <vt:vector size="69" baseType="lpstr">
      <vt:lpstr>Avenir 55 Roman</vt:lpstr>
      <vt:lpstr>Calibri</vt:lpstr>
      <vt:lpstr>Garamond</vt:lpstr>
      <vt:lpstr>ＭＳ Ｐゴシック</vt:lpstr>
      <vt:lpstr>Times New Roman</vt:lpstr>
      <vt:lpstr>Wingdings</vt:lpstr>
      <vt:lpstr>Arial</vt:lpstr>
      <vt:lpstr>Clarity</vt:lpstr>
      <vt:lpstr>1_Clarity</vt:lpstr>
      <vt:lpstr>Brokerage in a Nutshell</vt:lpstr>
      <vt:lpstr>Let’s see what you think!</vt:lpstr>
      <vt:lpstr>NAR Legal Scan Determined Risks</vt:lpstr>
      <vt:lpstr>I. Agent Sued for Breach of Fiduciary Duty to the Client</vt:lpstr>
      <vt:lpstr>Law of Advocacy</vt:lpstr>
      <vt:lpstr>SOP 1-9  Confidentiality Please!</vt:lpstr>
      <vt:lpstr>Full Disclosure</vt:lpstr>
      <vt:lpstr>Uniform  Contracts and Forms</vt:lpstr>
      <vt:lpstr> Transaction Management: ESI governed by FRCP</vt:lpstr>
      <vt:lpstr>ESI Creates the DNA evidence</vt:lpstr>
      <vt:lpstr>“Would I retain this information if it were in writing?”</vt:lpstr>
      <vt:lpstr>Retention Considerations</vt:lpstr>
      <vt:lpstr> III.Let’s Talk Commissions!</vt:lpstr>
      <vt:lpstr>Who Gets the Money…How Much?</vt:lpstr>
      <vt:lpstr>VII.  Advertising Compliance!</vt:lpstr>
      <vt:lpstr>What’s An Advertisement?</vt:lpstr>
      <vt:lpstr>Advertisement  or  Water Cooler</vt:lpstr>
      <vt:lpstr> Agent found guilty of failure to disclose company name in all advertisement! </vt:lpstr>
      <vt:lpstr>Another great idea!</vt:lpstr>
      <vt:lpstr> Brokerage company found guilty of violating Article 12 of COE!</vt:lpstr>
      <vt:lpstr>PowerPoint Presentation</vt:lpstr>
      <vt:lpstr>PowerPoint Presentation</vt:lpstr>
      <vt:lpstr>Pictures on Websites and Blog  Posts</vt:lpstr>
      <vt:lpstr>VIII. Policies for the Brokerage to Consider…</vt:lpstr>
      <vt:lpstr>Written Policies Required</vt:lpstr>
      <vt:lpstr>Is the Team Concept for your office?</vt:lpstr>
      <vt:lpstr>A Team Friendly Office Provides</vt:lpstr>
      <vt:lpstr>Advertising Teams </vt:lpstr>
      <vt:lpstr>Advertising Teams (cont.)</vt:lpstr>
      <vt:lpstr>Unlicensed Assistants</vt:lpstr>
      <vt:lpstr>Direct Activities by Unlicensed Assistants</vt:lpstr>
      <vt:lpstr> Internet: Friend or Foe?</vt:lpstr>
      <vt:lpstr>Do you have policies in place</vt:lpstr>
      <vt:lpstr>Q &amp; A Platforms</vt:lpstr>
      <vt:lpstr> …AND ANSWER QUESTIONS ON TRULIA VOICES</vt:lpstr>
      <vt:lpstr>Personal Web Sites &amp; Blogs</vt:lpstr>
      <vt:lpstr>Headlines you Don’t want to see!</vt:lpstr>
      <vt:lpstr>PowerPoint Presentation</vt:lpstr>
      <vt:lpstr>Online Community Policy (e-mail, social networks, agent websites)</vt:lpstr>
      <vt:lpstr>VIII.  Federal Rules and Regulations</vt:lpstr>
      <vt:lpstr>Do-Not-Call</vt:lpstr>
      <vt:lpstr>Do Not Call (cont.)</vt:lpstr>
      <vt:lpstr>PowerPoint Presentation</vt:lpstr>
      <vt:lpstr>REALTORS®</vt:lpstr>
      <vt:lpstr>Common Section 8 RESPA Don’ts</vt:lpstr>
      <vt:lpstr>Common Section 8 RESPA Don’ts (cont.)</vt:lpstr>
      <vt:lpstr>Permissible under RESPA</vt:lpstr>
      <vt:lpstr>Permissible under RESPA</vt:lpstr>
      <vt:lpstr>IX.  Public Relationships/Testimonials</vt:lpstr>
      <vt:lpstr> Reputation Management</vt:lpstr>
      <vt:lpstr>Informing and Responding to Clients </vt:lpstr>
      <vt:lpstr>Take a Tip from Marriott</vt:lpstr>
      <vt:lpstr>New Provisions to the Code</vt:lpstr>
      <vt:lpstr>And a NEW SOP for Article 15 ----</vt:lpstr>
      <vt:lpstr>7 Habits of Highly Defective Agents</vt:lpstr>
      <vt:lpstr>PowerPoint Presentation</vt:lpstr>
      <vt:lpstr>PowerPoint Presentation</vt:lpstr>
      <vt:lpstr>History of the Company is Important</vt:lpstr>
      <vt:lpstr>Consider the alternatives!</vt:lpstr>
      <vt:lpstr>     Always seek to create new opportunities for you and your company….be vigilant!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 10 Risk Management Issues for 2010</dc:title>
  <dc:creator> </dc:creator>
  <cp:lastModifiedBy>Marcie Roggow</cp:lastModifiedBy>
  <cp:revision>48</cp:revision>
  <dcterms:created xsi:type="dcterms:W3CDTF">2012-04-02T12:59:59Z</dcterms:created>
  <dcterms:modified xsi:type="dcterms:W3CDTF">2016-08-31T20:28:26Z</dcterms:modified>
</cp:coreProperties>
</file>